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5"/>
  </p:notesMasterIdLst>
  <p:sldIdLst>
    <p:sldId id="485" r:id="rId5"/>
    <p:sldId id="500" r:id="rId6"/>
    <p:sldId id="396" r:id="rId7"/>
    <p:sldId id="519" r:id="rId8"/>
    <p:sldId id="260" r:id="rId9"/>
    <p:sldId id="257" r:id="rId10"/>
    <p:sldId id="522" r:id="rId11"/>
    <p:sldId id="520" r:id="rId12"/>
    <p:sldId id="521" r:id="rId13"/>
    <p:sldId id="264" r:id="rId14"/>
    <p:sldId id="265" r:id="rId15"/>
    <p:sldId id="269" r:id="rId16"/>
    <p:sldId id="523" r:id="rId17"/>
    <p:sldId id="270" r:id="rId18"/>
    <p:sldId id="538" r:id="rId19"/>
    <p:sldId id="272" r:id="rId20"/>
    <p:sldId id="526" r:id="rId21"/>
    <p:sldId id="273" r:id="rId22"/>
    <p:sldId id="275" r:id="rId23"/>
    <p:sldId id="527" r:id="rId24"/>
    <p:sldId id="525" r:id="rId25"/>
    <p:sldId id="528" r:id="rId26"/>
    <p:sldId id="529" r:id="rId27"/>
    <p:sldId id="531" r:id="rId28"/>
    <p:sldId id="532" r:id="rId29"/>
    <p:sldId id="533" r:id="rId30"/>
    <p:sldId id="534" r:id="rId31"/>
    <p:sldId id="535" r:id="rId32"/>
    <p:sldId id="537" r:id="rId33"/>
    <p:sldId id="518" r:id="rId34"/>
  </p:sldIdLst>
  <p:sldSz cx="12192000" cy="6858000"/>
  <p:notesSz cx="6858000" cy="9144000"/>
  <p:embeddedFontLst>
    <p:embeddedFont>
      <p:font typeface="Verdana" panose="020B060403050404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02DCAB-7EC0-4111-9861-E7B0CB1DC221}">
          <p14:sldIdLst>
            <p14:sldId id="485"/>
            <p14:sldId id="500"/>
            <p14:sldId id="396"/>
            <p14:sldId id="519"/>
            <p14:sldId id="260"/>
            <p14:sldId id="257"/>
            <p14:sldId id="522"/>
            <p14:sldId id="520"/>
            <p14:sldId id="521"/>
            <p14:sldId id="264"/>
            <p14:sldId id="265"/>
            <p14:sldId id="269"/>
            <p14:sldId id="523"/>
            <p14:sldId id="270"/>
            <p14:sldId id="538"/>
            <p14:sldId id="272"/>
            <p14:sldId id="526"/>
            <p14:sldId id="273"/>
            <p14:sldId id="275"/>
            <p14:sldId id="527"/>
            <p14:sldId id="525"/>
            <p14:sldId id="528"/>
            <p14:sldId id="529"/>
            <p14:sldId id="531"/>
            <p14:sldId id="532"/>
            <p14:sldId id="533"/>
            <p14:sldId id="534"/>
            <p14:sldId id="535"/>
            <p14:sldId id="537"/>
            <p14:sldId id="5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53" autoAdjust="0"/>
    <p:restoredTop sz="71596" autoAdjust="0"/>
  </p:normalViewPr>
  <p:slideViewPr>
    <p:cSldViewPr snapToGrid="0">
      <p:cViewPr varScale="1">
        <p:scale>
          <a:sx n="53" d="100"/>
          <a:sy n="53" d="100"/>
        </p:scale>
        <p:origin x="704" y="40"/>
      </p:cViewPr>
      <p:guideLst/>
    </p:cSldViewPr>
  </p:slideViewPr>
  <p:notesTextViewPr>
    <p:cViewPr>
      <p:scale>
        <a:sx n="110" d="100"/>
        <a:sy n="110" d="100"/>
      </p:scale>
      <p:origin x="0" y="0"/>
    </p:cViewPr>
  </p:notesTextViewPr>
  <p:sorterViewPr>
    <p:cViewPr varScale="1">
      <p:scale>
        <a:sx n="1" d="1"/>
        <a:sy n="1" d="1"/>
      </p:scale>
      <p:origin x="0" y="-38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a:t>
            </a:fld>
            <a:endParaRPr lang="en-US"/>
          </a:p>
        </p:txBody>
      </p:sp>
    </p:spTree>
    <p:extLst>
      <p:ext uri="{BB962C8B-B14F-4D97-AF65-F5344CB8AC3E}">
        <p14:creationId xmlns:p14="http://schemas.microsoft.com/office/powerpoint/2010/main" val="34670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that shows loosely how Facebook structured their mobile development pre-2014. It might feel like a very long time ago, but Facebook existed before smart phones. Facebook’s internal organization for the desktop/web application was centered around product teams: some folks worked on messages, others on events, others on photos. Within these big teams, there are also, of course smaller teams with narrower focus, but at a high level, this is the story – teams focused on specific product value.</a:t>
            </a:r>
          </a:p>
          <a:p>
            <a:endParaRPr lang="en-US" dirty="0"/>
          </a:p>
          <a:p>
            <a:r>
              <a:rPr lang="en-US" dirty="0"/>
              <a:t>&lt;Click&gt;</a:t>
            </a:r>
          </a:p>
          <a:p>
            <a:br>
              <a:rPr lang="en-US" dirty="0"/>
            </a:br>
            <a:r>
              <a:rPr lang="en-US" dirty="0"/>
              <a:t>When it came time to start to develop mobile apps, Facebook built out entirely new teams, who were “platform experts”. Instead of each of the product teams developing their product for these new platforms, there were new “platform teams” created who took the existing products, and managed their development in these new platforms.</a:t>
            </a:r>
          </a:p>
          <a:p>
            <a:endParaRPr lang="en-US" dirty="0"/>
          </a:p>
          <a:p>
            <a:r>
              <a:rPr lang="en-US" dirty="0"/>
              <a:t>Brainstorm: What is good about this? What is bad about this?</a:t>
            </a:r>
          </a:p>
          <a:p>
            <a:r>
              <a:rPr lang="en-US" dirty="0"/>
              <a:t>Good things:</a:t>
            </a:r>
          </a:p>
          <a:p>
            <a:pPr marL="171450" indent="-171450">
              <a:buFont typeface="Arial" panose="020B0604020202020204" pitchFamily="34" charset="0"/>
              <a:buChar char="•"/>
            </a:pPr>
            <a:r>
              <a:rPr lang="en-US" dirty="0"/>
              <a:t>New technologies are maybe hard to adopt; lets you concentrate that learning in one place</a:t>
            </a:r>
          </a:p>
          <a:p>
            <a:pPr marL="0" indent="0">
              <a:buFont typeface="Arial" panose="020B0604020202020204" pitchFamily="34" charset="0"/>
              <a:buNone/>
            </a:pPr>
            <a:r>
              <a:rPr lang="en-US" dirty="0"/>
              <a:t>Bad things:</a:t>
            </a:r>
          </a:p>
          <a:p>
            <a:pPr marL="171450" indent="-171450">
              <a:buFont typeface="Arial" panose="020B0604020202020204" pitchFamily="34" charset="0"/>
              <a:buChar char="•"/>
            </a:pPr>
            <a:r>
              <a:rPr lang="en-US" dirty="0"/>
              <a:t>Lack of clear </a:t>
            </a:r>
            <a:r>
              <a:rPr lang="en-US" dirty="0" err="1"/>
              <a:t>responsibilitiy</a:t>
            </a:r>
            <a:r>
              <a:rPr lang="en-US" dirty="0"/>
              <a:t> for whose fault a bug is</a:t>
            </a:r>
          </a:p>
          <a:p>
            <a:pPr marL="171450" indent="-171450">
              <a:buFont typeface="Arial" panose="020B0604020202020204" pitchFamily="34" charset="0"/>
              <a:buChar char="•"/>
            </a:pPr>
            <a:r>
              <a:rPr lang="en-US" dirty="0"/>
              <a:t>Hard to keep expectations from users that each platform has same features</a:t>
            </a:r>
          </a:p>
          <a:p>
            <a:pPr marL="171450" indent="-171450">
              <a:buFont typeface="Arial" panose="020B0604020202020204" pitchFamily="34" charset="0"/>
              <a:buChar char="•"/>
            </a:pPr>
            <a:r>
              <a:rPr lang="en-US" dirty="0"/>
              <a:t>Communication gets wasted</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discussed starting at ~18 mins in </a:t>
            </a:r>
            <a:r>
              <a:rPr lang="en-US" sz="1200" dirty="0">
                <a:solidFill>
                  <a:schemeClr val="tx1"/>
                </a:solidFill>
                <a:hlinkClick r:id="rId3"/>
              </a:rPr>
              <a:t>https://www.youtube.com/watch?v=Nffzkkdq7GM</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10</a:t>
            </a:fld>
            <a:endParaRPr lang="en-US"/>
          </a:p>
        </p:txBody>
      </p:sp>
    </p:spTree>
    <p:extLst>
      <p:ext uri="{BB962C8B-B14F-4D97-AF65-F5344CB8AC3E}">
        <p14:creationId xmlns:p14="http://schemas.microsoft.com/office/powerpoint/2010/main" val="2387665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they moved to. Just product experts. Quite a bit of struggle organizationally to get a home for everyone, and to get everyone on the same page. But, again, why? Because now if you work on the chat group, you work on the chat group for all platforms. There is less cloudiness of who is responsible for what. The features on all platforms are built by the people who know the features, rather than the people who know the platforms.</a:t>
            </a:r>
          </a:p>
          <a:p>
            <a:endParaRPr lang="en-US" dirty="0"/>
          </a:p>
          <a:p>
            <a:r>
              <a:rPr lang="en-US" dirty="0"/>
              <a:t>Same argument applies to why we shouldn’t have “backend” team and “frontend” team. This is why “full-stack developer” is what companies want to hire. We hope you will finish this course with the skills to be able to put yourself on the job market as a full stack developer!</a:t>
            </a:r>
          </a:p>
        </p:txBody>
      </p:sp>
      <p:sp>
        <p:nvSpPr>
          <p:cNvPr id="4" name="Slide Number Placeholder 3"/>
          <p:cNvSpPr>
            <a:spLocks noGrp="1"/>
          </p:cNvSpPr>
          <p:nvPr>
            <p:ph type="sldNum" sz="quarter" idx="5"/>
          </p:nvPr>
        </p:nvSpPr>
        <p:spPr/>
        <p:txBody>
          <a:bodyPr/>
          <a:lstStyle/>
          <a:p>
            <a:fld id="{07937F07-1250-4CCE-B198-1B2887014F41}" type="slidenum">
              <a:rPr lang="en-US" smtClean="0"/>
              <a:t>11</a:t>
            </a:fld>
            <a:endParaRPr lang="en-US"/>
          </a:p>
        </p:txBody>
      </p:sp>
    </p:spTree>
    <p:extLst>
      <p:ext uri="{BB962C8B-B14F-4D97-AF65-F5344CB8AC3E}">
        <p14:creationId xmlns:p14="http://schemas.microsoft.com/office/powerpoint/2010/main" val="62417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 strong and effective team relies on effective knowledge sharing. 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 Instead, effective teams focus on the kind of knowledge sharing that grows linearly or even better, sub-linearly with the size of your team, like Q&amp;A platforms (such as stack overflow), mailing lists, internal presentations, and documentation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Discuss also: what kinds of knowledge should we be sharing? Sharing and establishing best practices, community norms, etc.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way to refer to these “small” teams is to think about it in terms of how big of a meeting you will have when you bring your whole team together, usually no more than 9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having a Scrum meeting with 6 team members. In your 15 minutes, each team member gets about 2 minutes to share what they did since the last meeting, what they are . You can have a meaningful interaction, where problems are shared and solutions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imagine that same meeting, but with a team of 20. In your 15 minutes, each team member gets less than a minute to share the same. How can you effectively have the same meaningful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 just make the meeting longer, they say. Make it 40 minutes – then everyone still gets 2 minutes! But now, in addition to using up much more of each person’s day, you risk losing focus: are all 20 team members really going to be able to make an effective contribution to help each other on their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two pizza teams</a:t>
            </a:r>
          </a:p>
        </p:txBody>
      </p:sp>
      <p:sp>
        <p:nvSpPr>
          <p:cNvPr id="4" name="Slide Number Placeholder 3"/>
          <p:cNvSpPr>
            <a:spLocks noGrp="1"/>
          </p:cNvSpPr>
          <p:nvPr>
            <p:ph type="sldNum" sz="quarter" idx="5"/>
          </p:nvPr>
        </p:nvSpPr>
        <p:spPr/>
        <p:txBody>
          <a:bodyPr/>
          <a:lstStyle/>
          <a:p>
            <a:fld id="{07937F07-1250-4CCE-B198-1B2887014F41}" type="slidenum">
              <a:rPr lang="en-US" smtClean="0"/>
              <a:t>13</a:t>
            </a:fld>
            <a:endParaRPr lang="en-US"/>
          </a:p>
        </p:txBody>
      </p:sp>
    </p:spTree>
    <p:extLst>
      <p:ext uri="{BB962C8B-B14F-4D97-AF65-F5344CB8AC3E}">
        <p14:creationId xmlns:p14="http://schemas.microsoft.com/office/powerpoint/2010/main" val="2586277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Pair programming is another knowledge sharing activity on the 1:1 level, which you might have already heard about. &lt;read slide&gt;</a:t>
            </a:r>
          </a:p>
        </p:txBody>
      </p:sp>
    </p:spTree>
    <p:extLst>
      <p:ext uri="{BB962C8B-B14F-4D97-AF65-F5344CB8AC3E}">
        <p14:creationId xmlns:p14="http://schemas.microsoft.com/office/powerpoint/2010/main" val="3957730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Pair programming has many benefits BESIDES helping you learn about the code – it’s a great way to learn about TOOLS!</a:t>
            </a:r>
          </a:p>
          <a:p>
            <a:br>
              <a:rPr lang="en-US" dirty="0"/>
            </a:br>
            <a:r>
              <a:rPr lang="en-US" dirty="0"/>
              <a:t>&lt;read slide&gt;</a:t>
            </a:r>
          </a:p>
          <a:p>
            <a:endParaRPr lang="en-US" dirty="0"/>
          </a:p>
          <a:p>
            <a:endParaRPr lang="en-US" dirty="0"/>
          </a:p>
          <a:p>
            <a:r>
              <a:rPr lang="en-US" dirty="0"/>
              <a:t>&lt;Looking at the figures – show the most frequent and effective discovery modes. </a:t>
            </a:r>
            <a:r>
              <a:rPr lang="en-US" dirty="0" err="1"/>
              <a:t>psuedonyms</a:t>
            </a:r>
            <a:r>
              <a:rPr lang="en-US" dirty="0"/>
              <a:t> of names are alphabetically ascending years of experience (Ben is 3 </a:t>
            </a:r>
            <a:r>
              <a:rPr lang="en-US" dirty="0" err="1"/>
              <a:t>yrs</a:t>
            </a:r>
            <a:r>
              <a:rPr lang="en-US" dirty="0"/>
              <a:t>, Zac is 32 </a:t>
            </a:r>
            <a:r>
              <a:rPr lang="en-US" dirty="0" err="1"/>
              <a:t>yrs</a:t>
            </a:r>
            <a:r>
              <a:rPr lang="en-US" dirty="0"/>
              <a:t>)&gt;</a:t>
            </a:r>
          </a:p>
        </p:txBody>
      </p:sp>
    </p:spTree>
    <p:extLst>
      <p:ext uri="{BB962C8B-B14F-4D97-AF65-F5344CB8AC3E}">
        <p14:creationId xmlns:p14="http://schemas.microsoft.com/office/powerpoint/2010/main" val="265920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of course, many other approaches to improve collaboration within a team. </a:t>
            </a:r>
          </a:p>
          <a:p>
            <a:r>
              <a:rPr lang="en-US" dirty="0"/>
              <a:t>In addition to assuring quality, code review can help with knowledge transfer.</a:t>
            </a:r>
          </a:p>
          <a:p>
            <a:br>
              <a:rPr lang="en-US" dirty="0"/>
            </a:br>
            <a:r>
              <a:rPr lang="en-US" dirty="0"/>
              <a:t>The figure on the left is from a google-internal study in 2018 examining the kinds of knowledge that different stakeholders could gain from the practice of code review. In addition to maintaining norms (perhaps different sets of norms for different reviewers – consider readability reviewers vs project lead), code review can be useful for education.</a:t>
            </a:r>
          </a:p>
        </p:txBody>
      </p:sp>
      <p:sp>
        <p:nvSpPr>
          <p:cNvPr id="4" name="Slide Number Placeholder 3"/>
          <p:cNvSpPr>
            <a:spLocks noGrp="1"/>
          </p:cNvSpPr>
          <p:nvPr>
            <p:ph type="sldNum" sz="quarter" idx="5"/>
          </p:nvPr>
        </p:nvSpPr>
        <p:spPr/>
        <p:txBody>
          <a:bodyPr/>
          <a:lstStyle/>
          <a:p>
            <a:fld id="{07937F07-1250-4CCE-B198-1B2887014F41}" type="slidenum">
              <a:rPr lang="en-US" smtClean="0"/>
              <a:t>16</a:t>
            </a:fld>
            <a:endParaRPr lang="en-US"/>
          </a:p>
        </p:txBody>
      </p:sp>
    </p:spTree>
    <p:extLst>
      <p:ext uri="{BB962C8B-B14F-4D97-AF65-F5344CB8AC3E}">
        <p14:creationId xmlns:p14="http://schemas.microsoft.com/office/powerpoint/2010/main" val="4123942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strong and effective team relies on effective knowledge sharing.</a:t>
            </a:r>
          </a:p>
          <a:p>
            <a:endParaRPr lang="en-US" dirty="0"/>
          </a:p>
          <a:p>
            <a:r>
              <a:rPr lang="en-US" dirty="0"/>
              <a:t>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a:t>
            </a:r>
          </a:p>
          <a:p>
            <a:endParaRPr lang="en-US" dirty="0"/>
          </a:p>
          <a:p>
            <a:r>
              <a:rPr lang="en-US" dirty="0"/>
              <a:t>What’s the overhead of code review and pair programming? Does it grow linearly or sub-linearly?</a:t>
            </a:r>
          </a:p>
          <a:p>
            <a:endParaRPr lang="en-US" dirty="0"/>
          </a:p>
          <a:p>
            <a:r>
              <a:rPr lang="en-US" dirty="0"/>
              <a:t>Instead, effective teams focus on the kind of knowledge sharing that grows linearly or even better, sub-linearly with the size of your team, like Q&amp;A platforms (such as stack overflow), mailing lists, internal presentations, and documentation. </a:t>
            </a:r>
          </a:p>
        </p:txBody>
      </p:sp>
      <p:sp>
        <p:nvSpPr>
          <p:cNvPr id="4" name="Slide Number Placeholder 3"/>
          <p:cNvSpPr>
            <a:spLocks noGrp="1"/>
          </p:cNvSpPr>
          <p:nvPr>
            <p:ph type="sldNum" sz="quarter" idx="5"/>
          </p:nvPr>
        </p:nvSpPr>
        <p:spPr/>
        <p:txBody>
          <a:bodyPr/>
          <a:lstStyle/>
          <a:p>
            <a:fld id="{07937F07-1250-4CCE-B198-1B2887014F41}" type="slidenum">
              <a:rPr lang="en-US" smtClean="0"/>
              <a:t>17</a:t>
            </a:fld>
            <a:endParaRPr lang="en-US"/>
          </a:p>
        </p:txBody>
      </p:sp>
    </p:spTree>
    <p:extLst>
      <p:ext uri="{BB962C8B-B14F-4D97-AF65-F5344CB8AC3E}">
        <p14:creationId xmlns:p14="http://schemas.microsoft.com/office/powerpoint/2010/main" val="2613788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how your organization does it, it is crucial to standardize and document best practices, because wikis, blogs, tech talks  </a:t>
            </a:r>
            <a:r>
              <a:rPr lang="en-US" dirty="0" err="1"/>
              <a:t>etc</a:t>
            </a:r>
            <a:r>
              <a:rPr lang="en-US" dirty="0"/>
              <a:t> scale out much better than 1:1 mentoring.</a:t>
            </a:r>
          </a:p>
          <a:p>
            <a:endParaRPr lang="en-US" dirty="0"/>
          </a:p>
          <a:p>
            <a:r>
              <a:rPr lang="en-US" dirty="0"/>
              <a:t>&lt;read slide. They literally posted these flyers on the inside of toilet stall doors and in front of urinals&gt;</a:t>
            </a:r>
          </a:p>
        </p:txBody>
      </p:sp>
      <p:sp>
        <p:nvSpPr>
          <p:cNvPr id="4" name="Slide Number Placeholder 3"/>
          <p:cNvSpPr>
            <a:spLocks noGrp="1"/>
          </p:cNvSpPr>
          <p:nvPr>
            <p:ph type="sldNum" sz="quarter" idx="5"/>
          </p:nvPr>
        </p:nvSpPr>
        <p:spPr/>
        <p:txBody>
          <a:bodyPr/>
          <a:lstStyle/>
          <a:p>
            <a:fld id="{07937F07-1250-4CCE-B198-1B2887014F41}" type="slidenum">
              <a:rPr lang="en-US" smtClean="0"/>
              <a:t>18</a:t>
            </a:fld>
            <a:endParaRPr lang="en-US"/>
          </a:p>
        </p:txBody>
      </p:sp>
    </p:spTree>
    <p:extLst>
      <p:ext uri="{BB962C8B-B14F-4D97-AF65-F5344CB8AC3E}">
        <p14:creationId xmlns:p14="http://schemas.microsoft.com/office/powerpoint/2010/main" val="2162921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rPr lang="en-US" dirty="0"/>
              <a:t>Aside from pair programing and flyers in the toilet, there are, of course, quite a few other channels in which you might stay up-to-date with development activities.</a:t>
            </a:r>
          </a:p>
          <a:p>
            <a:endParaRPr lang="en-US" dirty="0"/>
          </a:p>
          <a:p>
            <a:r>
              <a:rPr lang="en-US" dirty="0"/>
              <a:t>This 2015 study examined the different social and communication channels that developers used. They considered a wide range of channels – analog (like face-to-face and books), digital (like web search, chat) and </a:t>
            </a:r>
            <a:r>
              <a:rPr dirty="0" err="1"/>
              <a:t>social+digital</a:t>
            </a:r>
            <a:r>
              <a:rPr lang="en-US" dirty="0"/>
              <a:t> (like blogs, </a:t>
            </a:r>
            <a:r>
              <a:rPr lang="en-US" dirty="0" err="1"/>
              <a:t>q&amp;a</a:t>
            </a:r>
            <a:r>
              <a:rPr lang="en-US" dirty="0"/>
              <a:t> sites, </a:t>
            </a:r>
            <a:r>
              <a:rPr lang="en-US" dirty="0" err="1"/>
              <a:t>etc</a:t>
            </a:r>
            <a:r>
              <a:rPr lang="en-US" dirty="0"/>
              <a:t>).</a:t>
            </a:r>
            <a:endParaRPr dirty="0"/>
          </a:p>
          <a:p>
            <a:endParaRPr lang="en-US" dirty="0"/>
          </a:p>
          <a:p>
            <a:r>
              <a:rPr lang="en-US" dirty="0"/>
              <a:t>The dark cells indicate the percentage of survey respondents that reported using a channel for an activity. &lt;discuss findings, surprises, </a:t>
            </a:r>
            <a:r>
              <a:rPr lang="en-US" dirty="0" err="1"/>
              <a:t>etc</a:t>
            </a:r>
            <a:r>
              <a:rPr lang="en-US" dirty="0"/>
              <a:t> – interesting to note that ‘code hosting sites’ have become dominant for really all things, as platforms like </a:t>
            </a:r>
            <a:r>
              <a:rPr lang="en-US" dirty="0" err="1"/>
              <a:t>github</a:t>
            </a:r>
            <a:r>
              <a:rPr lang="en-US" dirty="0"/>
              <a:t> continuously add new features&gt;</a:t>
            </a:r>
          </a:p>
          <a:p>
            <a:endParaRPr dirty="0"/>
          </a:p>
          <a:p>
            <a:r>
              <a:rPr lang="en-US" dirty="0"/>
              <a:t>Not on the slide: What were the main challenges that developers face when using social media to communicate?</a:t>
            </a:r>
            <a:r>
              <a:rPr dirty="0"/>
              <a:t> privacy, over-whelming</a:t>
            </a:r>
            <a:r>
              <a:rPr lang="en-US" dirty="0"/>
              <a:t> amounts of content</a:t>
            </a:r>
            <a:r>
              <a:rPr dirty="0"/>
              <a:t>, </a:t>
            </a:r>
            <a:r>
              <a:rPr lang="en-US" dirty="0"/>
              <a:t>and it’s </a:t>
            </a:r>
            <a:r>
              <a:rPr dirty="0"/>
              <a:t>distracting</a:t>
            </a:r>
            <a:r>
              <a:rPr lang="en-US" dirty="0"/>
              <a:t> (shocker!)</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885020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brainstorm from students, or just use this as a transition</a:t>
            </a:r>
          </a:p>
          <a:p>
            <a:endParaRPr lang="en-US" dirty="0"/>
          </a:p>
          <a:p>
            <a:pPr eaLnBrk="1" hangingPunct="1"/>
            <a:r>
              <a:rPr lang="en-US" altLang="en-US" dirty="0"/>
              <a:t>A related question could be, what are some of the useful traits for successful software engineers?</a:t>
            </a:r>
            <a:br>
              <a:rPr lang="en-US" altLang="en-US" dirty="0"/>
            </a:br>
            <a:r>
              <a:rPr lang="en-US" altLang="en-US" dirty="0"/>
              <a:t>Here is a list:</a:t>
            </a:r>
          </a:p>
          <a:p>
            <a:pPr lvl="1" eaLnBrk="1" hangingPunct="1"/>
            <a:r>
              <a:rPr lang="en-US" altLang="en-US" sz="2800" dirty="0">
                <a:solidFill>
                  <a:srgbClr val="002060"/>
                </a:solidFill>
              </a:rPr>
              <a:t>Sense of individual responsibility</a:t>
            </a:r>
          </a:p>
          <a:p>
            <a:pPr lvl="1" eaLnBrk="1" hangingPunct="1"/>
            <a:r>
              <a:rPr lang="en-US" altLang="en-US" sz="2800" dirty="0">
                <a:solidFill>
                  <a:srgbClr val="002060"/>
                </a:solidFill>
              </a:rPr>
              <a:t>Acutely aware of the needs of team members and stakeholders </a:t>
            </a:r>
          </a:p>
          <a:p>
            <a:pPr lvl="1" eaLnBrk="1" hangingPunct="1"/>
            <a:r>
              <a:rPr lang="en-US" altLang="en-US" sz="2800" dirty="0">
                <a:solidFill>
                  <a:srgbClr val="002060"/>
                </a:solidFill>
              </a:rPr>
              <a:t>Brutally honest about design flaws and offers constructive criticism</a:t>
            </a:r>
          </a:p>
          <a:p>
            <a:pPr lvl="1" eaLnBrk="1" hangingPunct="1"/>
            <a:r>
              <a:rPr lang="en-US" altLang="en-US" sz="2800" dirty="0">
                <a:solidFill>
                  <a:srgbClr val="002060"/>
                </a:solidFill>
              </a:rPr>
              <a:t>Resilient under pressure </a:t>
            </a:r>
          </a:p>
          <a:p>
            <a:pPr lvl="1" eaLnBrk="1" hangingPunct="1"/>
            <a:r>
              <a:rPr lang="en-US" altLang="en-US" sz="2800" dirty="0">
                <a:solidFill>
                  <a:srgbClr val="002060"/>
                </a:solidFill>
              </a:rPr>
              <a:t>Heightened sense of fairness</a:t>
            </a:r>
          </a:p>
          <a:p>
            <a:pPr lvl="1" eaLnBrk="1" hangingPunct="1"/>
            <a:r>
              <a:rPr lang="en-US" altLang="en-US" sz="2800" dirty="0">
                <a:solidFill>
                  <a:srgbClr val="002060"/>
                </a:solidFill>
              </a:rPr>
              <a:t>Attention to detail </a:t>
            </a:r>
          </a:p>
          <a:p>
            <a:pPr lvl="1" eaLnBrk="1" hangingPunct="1"/>
            <a:r>
              <a:rPr lang="en-US" altLang="en-US" sz="2800" dirty="0">
                <a:solidFill>
                  <a:srgbClr val="002060"/>
                </a:solidFill>
              </a:rPr>
              <a:t>Pragmatic</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20</a:t>
            </a:fld>
            <a:endParaRPr lang="en-US"/>
          </a:p>
        </p:txBody>
      </p:sp>
    </p:spTree>
    <p:extLst>
      <p:ext uri="{BB962C8B-B14F-4D97-AF65-F5344CB8AC3E}">
        <p14:creationId xmlns:p14="http://schemas.microsoft.com/office/powerpoint/2010/main" val="1452336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agree that there are no 10x engineers, and that we need to form effective teams in order to scale up our software engineering processes, then perhaps we can agree on some ground-rules for working productively with our team mates. These three pillars are taken from the book “Debugging Teams” - the authors of this book are long-time software team leads at Google.</a:t>
            </a:r>
          </a:p>
          <a:p>
            <a:endParaRPr lang="en-US" dirty="0"/>
          </a:p>
          <a:p>
            <a:r>
              <a:rPr lang="en-US" dirty="0"/>
              <a:t>Both trace almost every social conflict that they have witnessed in their orgs back to a lack of one of these three traits.</a:t>
            </a:r>
          </a:p>
          <a:p>
            <a:endParaRPr lang="en-US" dirty="0"/>
          </a:p>
          <a:p>
            <a:r>
              <a:rPr lang="en-US" dirty="0"/>
              <a:t>This lens (HRT, pronounced “heart”) is useful for evaluating all kinds of personal conflicts. We work with others, and will be most effective when we can create long-lasting relationships with our colleagues who will be able to help us out later when we need. For example: nobody wants to work with someone who consistently behaves like they are the smartest person in the room. Give and receive constructive criticism.</a:t>
            </a:r>
          </a:p>
          <a:p>
            <a:endParaRPr lang="en-US" dirty="0"/>
          </a:p>
          <a:p>
            <a:r>
              <a:rPr lang="en-US" dirty="0"/>
              <a:t>(some notes on pillars)</a:t>
            </a:r>
          </a:p>
          <a:p>
            <a:r>
              <a:rPr lang="en-US" dirty="0"/>
              <a:t>Humility – it’s fun to be the most knowledgeable person in the room, and mentoring others can be rewarding. It is easy to get addicted to being the lead on projects – you start out as the person who knows the most about something. But, eventually you will need to change directions and get exposed to new things. Once you reach a local maximum on your team, you stop learning. And then you get bored. Put yourself outside of your comfort zone, and be open to trying new things that you are less confident about. Be willing to show some weakness.</a:t>
            </a:r>
          </a:p>
          <a:p>
            <a:endParaRPr lang="en-US" dirty="0"/>
          </a:p>
          <a:p>
            <a:r>
              <a:rPr lang="en-US" dirty="0"/>
              <a:t>Respect – how do you criticize and give feedback on someone’s work while recognizing their strengths?</a:t>
            </a:r>
          </a:p>
          <a:p>
            <a:endParaRPr lang="en-US" dirty="0"/>
          </a:p>
          <a:p>
            <a:r>
              <a:rPr lang="en-US" dirty="0"/>
              <a:t>Trust – Might feel hard at first if you have been burned many times by team-mates who you delegated something to and who were, simply put, incompetent. Requires a two-way commitment. Trust that you can delegate something to someone else, and that they will have the respect and humility to ask for help if needed.</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21</a:t>
            </a:fld>
            <a:endParaRPr lang="en-US"/>
          </a:p>
        </p:txBody>
      </p:sp>
    </p:spTree>
    <p:extLst>
      <p:ext uri="{BB962C8B-B14F-4D97-AF65-F5344CB8AC3E}">
        <p14:creationId xmlns:p14="http://schemas.microsoft.com/office/powerpoint/2010/main" val="2216122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code review comment. Ask students how they would feel if they got this feedback. Ask them why they would feel that way. </a:t>
            </a:r>
          </a:p>
          <a:p>
            <a:endParaRPr lang="en-US" dirty="0"/>
          </a:p>
          <a:p>
            <a:r>
              <a:rPr lang="en-US" dirty="0"/>
              <a:t>Then do the builds and talk through each part that is problematic, and how it violates HRT</a:t>
            </a:r>
          </a:p>
          <a:p>
            <a:r>
              <a:rPr lang="en-US" dirty="0"/>
              <a:t>“You” – Violates respect. This is making it personal. Show respect for others.</a:t>
            </a:r>
          </a:p>
          <a:p>
            <a:r>
              <a:rPr lang="en-US" dirty="0"/>
              <a:t>“wrong” – Violates humility. This assumes that there is a clear “wrong” here. Is it wrong, or is there instead something else we could say to describe what we think is </a:t>
            </a:r>
            <a:r>
              <a:rPr lang="en-US" dirty="0" err="1"/>
              <a:t>wrng</a:t>
            </a:r>
            <a:r>
              <a:rPr lang="en-US" dirty="0"/>
              <a:t>?</a:t>
            </a:r>
          </a:p>
          <a:p>
            <a:r>
              <a:rPr lang="en-US" dirty="0"/>
              <a:t>“using the standard…” – Violates humility again. Are we demanding a SPECIFIC changes? Not only is the existing way wrong, but there is a CLEAR right way? How often does that really come up in software development?</a:t>
            </a:r>
          </a:p>
          <a:p>
            <a:r>
              <a:rPr lang="en-US" dirty="0"/>
              <a:t>“everyone else” – makes clear that the reviewer doesn’t trust the person who wrote the code. How can we move forward with out trust?</a:t>
            </a:r>
          </a:p>
          <a:p>
            <a:endParaRPr lang="en-US" dirty="0"/>
          </a:p>
          <a:p>
            <a:r>
              <a:rPr lang="en-US" dirty="0"/>
              <a:t>This is not a productive comment because the response is going to be overly emotional, coming from someone who was put on the defense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Brainstorm: "If you had a bad team experience in the past, can you explain it in terms of these three </a:t>
            </a:r>
            <a:r>
              <a:rPr lang="en-US" sz="1200" b="0" i="0" kern="1200">
                <a:solidFill>
                  <a:schemeClr val="tx1"/>
                </a:solidFill>
                <a:effectLst/>
                <a:latin typeface="+mn-lt"/>
                <a:ea typeface="+mn-ea"/>
                <a:cs typeface="+mn-cs"/>
              </a:rPr>
              <a:t>pillars?”</a:t>
            </a:r>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22</a:t>
            </a:fld>
            <a:endParaRPr lang="en-US"/>
          </a:p>
        </p:txBody>
      </p:sp>
    </p:spTree>
    <p:extLst>
      <p:ext uri="{BB962C8B-B14F-4D97-AF65-F5344CB8AC3E}">
        <p14:creationId xmlns:p14="http://schemas.microsoft.com/office/powerpoint/2010/main" val="3201534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new comment. Ask students what they think about this? How is it better?</a:t>
            </a:r>
          </a:p>
          <a:p>
            <a:endParaRPr lang="en-US" dirty="0"/>
          </a:p>
          <a:p>
            <a:r>
              <a:rPr lang="en-US" dirty="0"/>
              <a:t>(build to highlight the humility aspect)</a:t>
            </a:r>
          </a:p>
          <a:p>
            <a:r>
              <a:rPr lang="en-US" dirty="0"/>
              <a:t> </a:t>
            </a:r>
          </a:p>
          <a:p>
            <a:r>
              <a:rPr lang="en-US" dirty="0"/>
              <a:t>The suggestion overall is: Don’t outright say that the other person is wrong: you are just having trouble understanding it. Could be your fault or theirs. Not demanding any specific change, but suggest something that might help improve. No discussion of the author’s value or coding skills</a:t>
            </a:r>
          </a:p>
        </p:txBody>
      </p:sp>
      <p:sp>
        <p:nvSpPr>
          <p:cNvPr id="4" name="Slide Number Placeholder 3"/>
          <p:cNvSpPr>
            <a:spLocks noGrp="1"/>
          </p:cNvSpPr>
          <p:nvPr>
            <p:ph type="sldNum" sz="quarter" idx="5"/>
          </p:nvPr>
        </p:nvSpPr>
        <p:spPr/>
        <p:txBody>
          <a:bodyPr/>
          <a:lstStyle/>
          <a:p>
            <a:fld id="{07937F07-1250-4CCE-B198-1B2887014F41}" type="slidenum">
              <a:rPr lang="en-US" smtClean="0"/>
              <a:t>23</a:t>
            </a:fld>
            <a:endParaRPr lang="en-US"/>
          </a:p>
        </p:txBody>
      </p:sp>
    </p:spTree>
    <p:extLst>
      <p:ext uri="{BB962C8B-B14F-4D97-AF65-F5344CB8AC3E}">
        <p14:creationId xmlns:p14="http://schemas.microsoft.com/office/powerpoint/2010/main" val="352897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exciting parts of working on a big project with a team is that you have the chance to make something far bigger than you could have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a corollary to that is that it’s also possible to have a larger-scale failure than you could have made on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extremely likely that you will, if you have not yet, experienced a problem on your team. Perhaps you had a significant software failure (like a bug being released into production, or someone delaying the development process), a human failure (like interpersonal issues with a teammate) or a process failure (like a testing system that doesn’t actually test what you thought it would)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Putting out fires is a topic for another lecture. The part that is relevant for our team discussion, is the most important thing for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to learn from mistakes. How do you learn from mistakes? We usually want to learn what went well (what worked?), what went wrong (obviously the house caught on fire, but why?), where we got lucky (the fire department was already close!), and how we can prevent this from happening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of reflecting on and learning from these mistakes can be formalized into a “post mortem” review</a:t>
            </a:r>
          </a:p>
        </p:txBody>
      </p:sp>
      <p:sp>
        <p:nvSpPr>
          <p:cNvPr id="4" name="Slide Number Placeholder 3"/>
          <p:cNvSpPr>
            <a:spLocks noGrp="1"/>
          </p:cNvSpPr>
          <p:nvPr>
            <p:ph type="sldNum" sz="quarter" idx="5"/>
          </p:nvPr>
        </p:nvSpPr>
        <p:spPr/>
        <p:txBody>
          <a:bodyPr/>
          <a:lstStyle/>
          <a:p>
            <a:fld id="{07937F07-1250-4CCE-B198-1B2887014F41}" type="slidenum">
              <a:rPr lang="en-US" smtClean="0"/>
              <a:t>24</a:t>
            </a:fld>
            <a:endParaRPr lang="en-US"/>
          </a:p>
        </p:txBody>
      </p:sp>
    </p:spTree>
    <p:extLst>
      <p:ext uri="{BB962C8B-B14F-4D97-AF65-F5344CB8AC3E}">
        <p14:creationId xmlns:p14="http://schemas.microsoft.com/office/powerpoint/2010/main" val="3059390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extremely important to consider *how* to conduct this post-mortem. In a naive approach (which we might call name, blame and shame), we might not be able to actually learn from this incident…(read from slide, relating personal experiences if you want, or asking students if they have seen this, </a:t>
            </a:r>
            <a:r>
              <a:rPr lang="en-US" dirty="0" err="1"/>
              <a:t>etc</a:t>
            </a:r>
            <a:r>
              <a:rPr lang="en-US" dirty="0"/>
              <a:t>)</a:t>
            </a:r>
          </a:p>
        </p:txBody>
      </p:sp>
      <p:sp>
        <p:nvSpPr>
          <p:cNvPr id="4" name="Slide Number Placeholder 3"/>
          <p:cNvSpPr>
            <a:spLocks noGrp="1"/>
          </p:cNvSpPr>
          <p:nvPr>
            <p:ph type="sldNum" sz="quarter" idx="5"/>
          </p:nvPr>
        </p:nvSpPr>
        <p:spPr/>
        <p:txBody>
          <a:bodyPr/>
          <a:lstStyle/>
          <a:p>
            <a:fld id="{07937F07-1250-4CCE-B198-1B2887014F41}" type="slidenum">
              <a:rPr lang="en-US" smtClean="0"/>
              <a:t>25</a:t>
            </a:fld>
            <a:endParaRPr lang="en-US"/>
          </a:p>
        </p:txBody>
      </p:sp>
    </p:spTree>
    <p:extLst>
      <p:ext uri="{BB962C8B-B14F-4D97-AF65-F5344CB8AC3E}">
        <p14:creationId xmlns:p14="http://schemas.microsoft.com/office/powerpoint/2010/main" val="4247229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figure out what went well, what didn’t, and where we were lucky, we need answers to all of these questions. How can we get true answers if there is fear of punishment or retribution? Engineer might misrepresent the actions that they took to make themselves look better, or play dumb about the effects that they saw</a:t>
            </a:r>
          </a:p>
        </p:txBody>
      </p:sp>
      <p:sp>
        <p:nvSpPr>
          <p:cNvPr id="4" name="Slide Number Placeholder 3"/>
          <p:cNvSpPr>
            <a:spLocks noGrp="1"/>
          </p:cNvSpPr>
          <p:nvPr>
            <p:ph type="sldNum" sz="quarter" idx="5"/>
          </p:nvPr>
        </p:nvSpPr>
        <p:spPr/>
        <p:txBody>
          <a:bodyPr/>
          <a:lstStyle/>
          <a:p>
            <a:fld id="{07937F07-1250-4CCE-B198-1B2887014F41}" type="slidenum">
              <a:rPr lang="en-US" smtClean="0"/>
              <a:t>26</a:t>
            </a:fld>
            <a:endParaRPr lang="en-US"/>
          </a:p>
        </p:txBody>
      </p:sp>
    </p:spTree>
    <p:extLst>
      <p:ext uri="{BB962C8B-B14F-4D97-AF65-F5344CB8AC3E}">
        <p14:creationId xmlns:p14="http://schemas.microsoft.com/office/powerpoint/2010/main" val="3832272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at an example of a post-mortem. This example is fictitious, but the outage described, reason for the outage, and the postmortem itself are representative of real failures and post-mortem inside of Google. The example is situated in Google’s Shakespeare search engine - and the scenario describes an outage that occurred due to a sudden spike in interest in the service, combined with a resource leak that hadn’t been noticed when the service wasn’t under high load. An on-call engineer was alerted, but the slow resolution still resulted in 66 minutes of downtime. Given a service that might aim for 99.99% availability, this 66 minutes exceeds your downtime budget for the entire year. So, this is actually a very bad thing. The idea behind the post-mortem process is to learn from this, so that 1: the same service won’t go down again this year, and 2: other services that experience similar issues will be able to avoid similar problems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postmortem document, we can note detailed root cause: high load AND resource leak, AND note that failure response was not quite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the list of action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 items include approaches to prevent similar failures in future (by making system more fault tolerant + scalable), in addition to fixing the underlying cause of the resource leak, AND updating documentation to improve response times to cascading failures in future. This shows the steps that were taken to resolve the problem, AND how to prevent it from occurring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lessons </a:t>
            </a:r>
            <a:r>
              <a:rPr lang="en-US" dirty="0" err="1"/>
              <a:t>leanred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matter who introduced the resource leak, who set it up wrong, and whose fault in particular this was: most important is lessons learned. The lessons learned are organized between “what went well”, ”what went wrong”, and “where we got lucky”. Even though there was a failure, it WAS noticed quickly, and once a fix was identified, it was fixed fast. We see clearly how it could have gone better, had there been more expertise in resolving these kinds of failures. Nonetheless, we “got lucky” in that there were a few key pointers that helped to diagnose and fix the situation.</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27</a:t>
            </a:fld>
            <a:endParaRPr lang="en-US"/>
          </a:p>
        </p:txBody>
      </p:sp>
    </p:spTree>
    <p:extLst>
      <p:ext uri="{BB962C8B-B14F-4D97-AF65-F5344CB8AC3E}">
        <p14:creationId xmlns:p14="http://schemas.microsoft.com/office/powerpoint/2010/main" val="127963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screenshot of a post-mortem conducted by Amazon from this past December that took down foundational aspects of Amazon’s northern </a:t>
            </a:r>
            <a:r>
              <a:rPr lang="en-US" dirty="0" err="1"/>
              <a:t>virginia</a:t>
            </a:r>
            <a:r>
              <a:rPr lang="en-US" dirty="0"/>
              <a:t> data center, which led to degraded performance (or, put more plainly, a huge outage) of most amazon cloud services, and correspondingly, many services that rely on AWS. Public post-mortems like this are helpful for improving customer trust: customers want to know that Amazon learned from this situation, so that it would be unlikely to re-occur. (Arrested development narrator voice: It would still be likely to re-occur).</a:t>
            </a:r>
          </a:p>
        </p:txBody>
      </p:sp>
      <p:sp>
        <p:nvSpPr>
          <p:cNvPr id="4" name="Slide Number Placeholder 3"/>
          <p:cNvSpPr>
            <a:spLocks noGrp="1"/>
          </p:cNvSpPr>
          <p:nvPr>
            <p:ph type="sldNum" sz="quarter" idx="5"/>
          </p:nvPr>
        </p:nvSpPr>
        <p:spPr/>
        <p:txBody>
          <a:bodyPr/>
          <a:lstStyle/>
          <a:p>
            <a:fld id="{07937F07-1250-4CCE-B198-1B2887014F41}" type="slidenum">
              <a:rPr lang="en-US" smtClean="0"/>
              <a:t>28</a:t>
            </a:fld>
            <a:endParaRPr lang="en-US"/>
          </a:p>
        </p:txBody>
      </p:sp>
    </p:spTree>
    <p:extLst>
      <p:ext uri="{BB962C8B-B14F-4D97-AF65-F5344CB8AC3E}">
        <p14:creationId xmlns:p14="http://schemas.microsoft.com/office/powerpoint/2010/main" val="2578440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and should use this approach to reflect on any event that you would like to avoid in the future. Remember the pillars of HRT, and conduct a blameless post-mortem to learn from what happened, acknowledge what went wrong, but avoid pinning any particular blame to an individual. In fact, you might find that it’s useful to visibly reward people for doing the right thing, to encourage participation in this process and allow your entire organization to improve from that failure. For example, even if you were the one who took down Amazon’s S3 service for the entire east coast of the US for a few hours, maybe there was still something to learn - in Amazon’s postmortem of that incident, they describe the process changes that were made to prevent similar outages from happening in the future. It’s hard to change the past, but, we can always seek to improve. </a:t>
            </a:r>
          </a:p>
          <a:p>
            <a:endParaRPr lang="en-US" dirty="0"/>
          </a:p>
          <a:p>
            <a:r>
              <a:rPr lang="en-US" dirty="0"/>
              <a:t>We hope that you keep these lessons in mind throughout the semester, as your team project starts up.</a:t>
            </a:r>
          </a:p>
        </p:txBody>
      </p:sp>
      <p:sp>
        <p:nvSpPr>
          <p:cNvPr id="4" name="Slide Number Placeholder 3"/>
          <p:cNvSpPr>
            <a:spLocks noGrp="1"/>
          </p:cNvSpPr>
          <p:nvPr>
            <p:ph type="sldNum" sz="quarter" idx="5"/>
          </p:nvPr>
        </p:nvSpPr>
        <p:spPr/>
        <p:txBody>
          <a:bodyPr/>
          <a:lstStyle/>
          <a:p>
            <a:fld id="{07937F07-1250-4CCE-B198-1B2887014F41}" type="slidenum">
              <a:rPr lang="en-US" smtClean="0"/>
              <a:t>29</a:t>
            </a:fld>
            <a:endParaRPr lang="en-US"/>
          </a:p>
        </p:txBody>
      </p:sp>
    </p:spTree>
    <p:extLst>
      <p:ext uri="{BB962C8B-B14F-4D97-AF65-F5344CB8AC3E}">
        <p14:creationId xmlns:p14="http://schemas.microsoft.com/office/powerpoint/2010/main" val="170780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624675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30</a:t>
            </a:fld>
            <a:endParaRPr lang="en-US"/>
          </a:p>
        </p:txBody>
      </p:sp>
    </p:spTree>
    <p:extLst>
      <p:ext uri="{BB962C8B-B14F-4D97-AF65-F5344CB8AC3E}">
        <p14:creationId xmlns:p14="http://schemas.microsoft.com/office/powerpoint/2010/main" val="381305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any non-trivial project requires a strong team. This might seem counter-intuitive to some, perhaps given an instinct to find and worship idols. Who are our SE idols? Linus Torvalds, Guido Van Rossum, Bill Gates? Weren’t each of these individuals responsible for building something big?</a:t>
            </a:r>
          </a:p>
          <a:p>
            <a:endParaRPr lang="en-US" dirty="0"/>
          </a:p>
          <a:p>
            <a:r>
              <a:rPr lang="en-US" dirty="0"/>
              <a:t>Linus didn’t write </a:t>
            </a:r>
            <a:r>
              <a:rPr lang="en-US" dirty="0" err="1"/>
              <a:t>linux</a:t>
            </a:r>
            <a:r>
              <a:rPr lang="en-US" dirty="0"/>
              <a:t> alone: wrote beginnings of </a:t>
            </a:r>
            <a:r>
              <a:rPr lang="en-US" dirty="0" err="1"/>
              <a:t>PoC</a:t>
            </a:r>
            <a:r>
              <a:rPr lang="en-US" dirty="0"/>
              <a:t> Unix-like kernel, show to mailing list, form community, lead people and coordinate work. Not result of his </a:t>
            </a:r>
            <a:r>
              <a:rPr lang="en-US" dirty="0" err="1"/>
              <a:t>PoC</a:t>
            </a:r>
            <a:r>
              <a:rPr lang="en-US" dirty="0"/>
              <a:t> Unix-like kernel, but result of community. Also: what about Unix? Not just Ken Thompson + Dennis Ritchie, but big group at Bell Labs, </a:t>
            </a:r>
          </a:p>
          <a:p>
            <a:endParaRPr lang="en-US" dirty="0"/>
          </a:p>
          <a:p>
            <a:r>
              <a:rPr lang="en-US" dirty="0"/>
              <a:t>Guido Van Rossum didn’t personally create Python: he wrote first version sure (in 1991!), but hundreds of others contributed to later versions, made it what it is now (not to mention package eco-system… num-</a:t>
            </a:r>
            <a:r>
              <a:rPr lang="en-US" dirty="0" err="1"/>
              <a:t>py</a:t>
            </a:r>
            <a:r>
              <a:rPr lang="en-US" dirty="0"/>
              <a:t>!!)</a:t>
            </a:r>
          </a:p>
          <a:p>
            <a:endParaRPr lang="en-US" dirty="0"/>
          </a:p>
          <a:p>
            <a:r>
              <a:rPr lang="en-US" dirty="0"/>
              <a:t>Steve Jobs led a team that built the Mac. Bill Gates might have written a BASIC interpreter, but is probably better known for building an enormous company around MS-DOS</a:t>
            </a:r>
          </a:p>
          <a:p>
            <a:endParaRPr lang="en-US" dirty="0"/>
          </a:p>
          <a:p>
            <a:r>
              <a:rPr lang="en-US" dirty="0"/>
              <a:t>Genius Myth is our tendency to ascribe success of a team to a single person or its leader. Key is that we are able to form a team and collaborate, sharing knowledge.</a:t>
            </a:r>
          </a:p>
          <a:p>
            <a:endParaRPr lang="en-US" dirty="0"/>
          </a:p>
          <a:p>
            <a:r>
              <a:rPr lang="en-US" dirty="0"/>
              <a:t>“None of us is a smart as all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[potential discussion question: what kinds of qualities would you want in your team members?]</a:t>
            </a:r>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1115587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get past the myth that someone can singlehandedly make a huge project like Linux, you realize pretty quickly that there are a lot of specific skills that different individuals might specialize in. &lt;read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334129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In the context of teams and team performance, one important metric to consider is the bus factor: which is to say, how many members of your team are entirely irreplaceable, the sole holders of particular, specialized knowledge?</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If your team can only operate because of one developer who knows in detail how your system works (and this is not documented anywhere), if that developer “gets on a bus” (and doesn’t come back), can your team recover? Effective teams formalize this important knowledge, ensuring resiliency in the event that a team member leaves the group for a variety of reasons (be it to get a new job, or simply moving based on personal constraints)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(Build) GitHub has recently started to track projects that are popular, but have a bus factor of 1 - projects with a single maintainer, creating a notification and using this language of “inviting a successor” in case “you are unable to access your account” – but being locked out of your account is just another way that this problem can present. You really do not want a bus factor of one.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70’s, a prominent software engineer named Fred Brooks analyzed software construction failures, coining Brooks’ Law: “Adding manpower to a late software project makes it later.” He talked a lot about the problems that software engineers faced at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thesis behind his book “The mythical man month” is that it’s a myth to estimate software construction in terms of person-months. This is because complex projects can never be perfectly partitioned into discrete chunks that can be worked on independently.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when adding more team members, you also increase the amount of communication necessary across team members, making your overall development speed slower, not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been following along in the Software Engineering @ Google book this semester, you have likely found that one of the recurring themes in THAT book is to design processes that scale sub-linearly with the size of your team or the scale of your software: that is, to get around Brooks’ law.</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7</a:t>
            </a:fld>
            <a:endParaRPr lang="en-US"/>
          </a:p>
        </p:txBody>
      </p:sp>
    </p:spTree>
    <p:extLst>
      <p:ext uri="{BB962C8B-B14F-4D97-AF65-F5344CB8AC3E}">
        <p14:creationId xmlns:p14="http://schemas.microsoft.com/office/powerpoint/2010/main" val="48881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share experiences good and bad of working in teams before doing animation]</a:t>
            </a:r>
          </a:p>
          <a:p>
            <a:endParaRPr lang="en-US" dirty="0"/>
          </a:p>
          <a:p>
            <a:r>
              <a:rPr lang="en-US" dirty="0"/>
              <a:t>(Read slide of common team issues)</a:t>
            </a:r>
          </a:p>
          <a:p>
            <a:endParaRPr lang="en-US" dirty="0"/>
          </a:p>
          <a:p>
            <a:r>
              <a:rPr lang="en-US" dirty="0"/>
              <a:t>Our goal with this lesson is to share some common strategies to address these problems. Some of these lessons will be things that you can operationalize: how to be a better team player. Others will be things that you won’t be able to operationalize directly. We do not expect many of you will graduate and immediately enter positions where you will be making decisions about how to structure and lead a team. But, it is quite likely that you will be subject to someone else making those decisions. Through this lesson, we hope to provide you with a framework for understanding how effective teams are organized. One of the core agile principles that we’ve been talking about this week is: how to connect what we are doing to the ultimate value that we are delivering to our customers through our software. By understanding why team processes are setup like they are, hopefully you can understand better the value that those processes provide – and maybe you can even help your manager reflect on and improve their existing processes.</a:t>
            </a:r>
          </a:p>
        </p:txBody>
      </p:sp>
      <p:sp>
        <p:nvSpPr>
          <p:cNvPr id="4" name="Slide Number Placeholder 3"/>
          <p:cNvSpPr>
            <a:spLocks noGrp="1"/>
          </p:cNvSpPr>
          <p:nvPr>
            <p:ph type="sldNum" sz="quarter" idx="5"/>
          </p:nvPr>
        </p:nvSpPr>
        <p:spPr/>
        <p:txBody>
          <a:bodyPr/>
          <a:lstStyle/>
          <a:p>
            <a:fld id="{07937F07-1250-4CCE-B198-1B2887014F41}" type="slidenum">
              <a:rPr lang="en-US" smtClean="0"/>
              <a:t>8</a:t>
            </a:fld>
            <a:endParaRPr lang="en-US"/>
          </a:p>
        </p:txBody>
      </p:sp>
    </p:spTree>
    <p:extLst>
      <p:ext uri="{BB962C8B-B14F-4D97-AF65-F5344CB8AC3E}">
        <p14:creationId xmlns:p14="http://schemas.microsoft.com/office/powerpoint/2010/main" val="724747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question/challenge that we will look at is: how to structure teams efficiently?</a:t>
            </a:r>
          </a:p>
          <a:p>
            <a:endParaRPr lang="en-US" dirty="0"/>
          </a:p>
          <a:p>
            <a:r>
              <a:rPr lang="en-US" dirty="0"/>
              <a:t>Agile methodology provides a rationale to Brooks’ law, which helps to consider ways to address this shortcoming.</a:t>
            </a:r>
          </a:p>
          <a:p>
            <a:endParaRPr lang="en-US" dirty="0"/>
          </a:p>
          <a:p>
            <a:r>
              <a:rPr lang="en-US" dirty="0"/>
              <a:t>If you take a small team size of, say, six. That’s 15 links between everyone.</a:t>
            </a:r>
          </a:p>
          <a:p>
            <a:r>
              <a:rPr lang="en-US" dirty="0"/>
              <a:t>Double that group for a team of 12. That shoots up to 66 links.</a:t>
            </a:r>
          </a:p>
          <a:p>
            <a:r>
              <a:rPr lang="en-US" dirty="0"/>
              <a:t>A small business of 50 people has an incredible 1,225 links to manage.</a:t>
            </a:r>
          </a:p>
          <a:p>
            <a:r>
              <a:rPr lang="en-US" dirty="0"/>
              <a:t>The cost of coordinating, communicating, and relating with each other snowballs to such a degree that it lowers individual and team productivity. </a:t>
            </a:r>
          </a:p>
          <a:p>
            <a:r>
              <a:rPr lang="en-US" dirty="0"/>
              <a:t>This is the rationale for Brooks’ law.</a:t>
            </a:r>
          </a:p>
          <a:p>
            <a:endParaRPr lang="en-US" dirty="0"/>
          </a:p>
          <a:p>
            <a:r>
              <a:rPr lang="en-US" dirty="0"/>
              <a:t>Hence, our first lesson for how to structure teams effectively is: keep them small. </a:t>
            </a:r>
          </a:p>
        </p:txBody>
      </p:sp>
      <p:sp>
        <p:nvSpPr>
          <p:cNvPr id="4" name="Slide Number Placeholder 3"/>
          <p:cNvSpPr>
            <a:spLocks noGrp="1"/>
          </p:cNvSpPr>
          <p:nvPr>
            <p:ph type="sldNum" sz="quarter" idx="5"/>
          </p:nvPr>
        </p:nvSpPr>
        <p:spPr/>
        <p:txBody>
          <a:bodyPr/>
          <a:lstStyle/>
          <a:p>
            <a:fld id="{07937F07-1250-4CCE-B198-1B2887014F41}" type="slidenum">
              <a:rPr lang="en-US" smtClean="0"/>
              <a:t>9</a:t>
            </a:fld>
            <a:endParaRPr lang="en-US"/>
          </a:p>
        </p:txBody>
      </p:sp>
    </p:spTree>
    <p:extLst>
      <p:ext uri="{BB962C8B-B14F-4D97-AF65-F5344CB8AC3E}">
        <p14:creationId xmlns:p14="http://schemas.microsoft.com/office/powerpoint/2010/main" val="149072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9/23/2025</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9/23/2025</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9/23/2025</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9/23/2025</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50747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9/23/2025</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9/23/2025</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9/23/2025</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9/23/2025</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9/23/2025</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9/23/2025</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9/23/2025</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9/23/2025</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9/23/2025</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l.acm.org/doi/10.1145/1958824.195888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sre.google/sre-book/example-postmorte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document/d/1ob0dfG_gefr_gQ8kbKr0kS4XpaKbc0oVAk4Te9tbDqM/edi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p:txBody>
          <a:bodyPr anchor="t">
            <a:normAutofit/>
          </a:bodyPr>
          <a:lstStyle/>
          <a:p>
            <a:r>
              <a:rPr lang="en-US" altLang="en-US" sz="3200" dirty="0">
                <a:sym typeface="Helvetica Neue" charset="0"/>
              </a:rPr>
              <a:t>CS 4530: Fundamentals of Software Engineering</a:t>
            </a:r>
            <a:br>
              <a:rPr lang="en-US" altLang="en-US" sz="3200" dirty="0">
                <a:sym typeface="Helvetica Neue" charset="0"/>
              </a:rPr>
            </a:br>
            <a:r>
              <a:rPr lang="en-US" altLang="en-US" sz="3200" dirty="0">
                <a:sym typeface="Helvetica Neue" charset="0"/>
              </a:rPr>
              <a:t>Lesson </a:t>
            </a:r>
            <a:r>
              <a:rPr lang="en-US" altLang="en-US" dirty="0">
                <a:sym typeface="Helvetica Neue" charset="0"/>
              </a:rPr>
              <a:t>7.1: Teams</a:t>
            </a:r>
            <a:endParaRPr lang="en-US" sz="3200" dirty="0"/>
          </a:p>
        </p:txBody>
      </p:sp>
      <p:sp>
        <p:nvSpPr>
          <p:cNvPr id="8" name="Subtitle 7">
            <a:extLst>
              <a:ext uri="{FF2B5EF4-FFF2-40B4-BE49-F238E27FC236}">
                <a16:creationId xmlns:a16="http://schemas.microsoft.com/office/drawing/2014/main" id="{5B356C44-32EB-4AC4-94B7-A86895491E70}"/>
              </a:ext>
            </a:extLst>
          </p:cNvPr>
          <p:cNvSpPr>
            <a:spLocks noGrp="1"/>
          </p:cNvSpPr>
          <p:nvPr>
            <p:ph type="subTitle" idx="1"/>
          </p:nvPr>
        </p:nvSpPr>
        <p:spPr>
          <a:xfrm>
            <a:off x="524020" y="3237828"/>
            <a:ext cx="10128740" cy="1655762"/>
          </a:xfrm>
        </p:spPr>
        <p:txBody>
          <a:bodyPr/>
          <a:lstStyle/>
          <a:p>
            <a:pPr>
              <a:lnSpc>
                <a:spcPct val="100000"/>
              </a:lnSpc>
            </a:pPr>
            <a:r>
              <a:rPr lang="en-US" sz="2400" dirty="0"/>
              <a:t>Adeel Bhutta, Joydeep Mitra and Mitch Wand</a:t>
            </a:r>
          </a:p>
          <a:p>
            <a:pPr>
              <a:lnSpc>
                <a:spcPct val="100000"/>
              </a:lnSpc>
            </a:pPr>
            <a:r>
              <a:rPr lang="en-US" sz="2400" dirty="0"/>
              <a:t>Khoury College of Computer Sciences</a:t>
            </a:r>
          </a:p>
          <a:p>
            <a:endParaRPr lang="en-US" dirty="0"/>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fld id="{20F37917-FD3A-4669-9018-DA04BCDD3D75}" type="slidenum">
              <a:rPr lang="en-US" smtClean="0"/>
              <a:pPr/>
              <a:t>1</a:t>
            </a:fld>
            <a:endParaRPr lang="en-US"/>
          </a:p>
        </p:txBody>
      </p:sp>
      <p:sp>
        <p:nvSpPr>
          <p:cNvPr id="3" name="Rectangle 2">
            <a:extLst>
              <a:ext uri="{FF2B5EF4-FFF2-40B4-BE49-F238E27FC236}">
                <a16:creationId xmlns:a16="http://schemas.microsoft.com/office/drawing/2014/main" id="{3B7BC06A-54D1-4D10-B536-9DF33B2C3997}"/>
              </a:ext>
            </a:extLst>
          </p:cNvPr>
          <p:cNvSpPr/>
          <p:nvPr/>
        </p:nvSpPr>
        <p:spPr>
          <a:xfrm>
            <a:off x="539260" y="5710019"/>
            <a:ext cx="6096000" cy="369332"/>
          </a:xfrm>
          <a:prstGeom prst="rect">
            <a:avLst/>
          </a:prstGeom>
        </p:spPr>
        <p:txBody>
          <a:bodyPr>
            <a:spAutoFit/>
          </a:bodyPr>
          <a:lstStyle/>
          <a:p>
            <a:r>
              <a:rPr lang="en-US" dirty="0">
                <a:solidFill>
                  <a:srgbClr val="5C5962"/>
                </a:solidFill>
              </a:rPr>
              <a:t>© 2025 Released under the </a:t>
            </a:r>
            <a:r>
              <a:rPr lang="en-US" dirty="0">
                <a:solidFill>
                  <a:srgbClr val="D41B2C"/>
                </a:solidFill>
                <a:hlinkClick r:id="rId3"/>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302561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DevOps Values"/>
          <p:cNvSpPr txBox="1">
            <a:spLocks noGrp="1"/>
          </p:cNvSpPr>
          <p:nvPr>
            <p:ph type="title"/>
          </p:nvPr>
        </p:nvSpPr>
        <p:spPr>
          <a:prstGeom prst="rect">
            <a:avLst/>
          </a:prstGeom>
        </p:spPr>
        <p:txBody>
          <a:bodyPr>
            <a:normAutofit fontScale="90000"/>
          </a:bodyPr>
          <a:lstStyle/>
          <a:p>
            <a:r>
              <a:rPr lang="en-US" sz="3600" dirty="0"/>
              <a:t>Facebook originally organized teams by platform</a:t>
            </a:r>
            <a:r>
              <a:rPr lang="en-US" dirty="0"/>
              <a:t> each managed the app on their own platform only</a:t>
            </a:r>
            <a:endParaRPr sz="3600" dirty="0"/>
          </a:p>
        </p:txBody>
      </p:sp>
      <p:sp>
        <p:nvSpPr>
          <p:cNvPr id="9" name="Content Placeholder 8">
            <a:extLst>
              <a:ext uri="{FF2B5EF4-FFF2-40B4-BE49-F238E27FC236}">
                <a16:creationId xmlns:a16="http://schemas.microsoft.com/office/drawing/2014/main" id="{BEA1BDAA-AE8F-F539-675A-3E9A4B6801F9}"/>
              </a:ext>
            </a:extLst>
          </p:cNvPr>
          <p:cNvSpPr>
            <a:spLocks noGrp="1"/>
          </p:cNvSpPr>
          <p:nvPr>
            <p:ph idx="1"/>
          </p:nvPr>
        </p:nvSpPr>
        <p:spPr/>
        <p:txBody>
          <a:bodyPr/>
          <a:lstStyle/>
          <a:p>
            <a:r>
              <a:rPr lang="en-US" dirty="0"/>
              <a:t>If you work on the android teams, you work on putting all of the apps on android </a:t>
            </a:r>
          </a:p>
        </p:txBody>
      </p:sp>
      <p:grpSp>
        <p:nvGrpSpPr>
          <p:cNvPr id="5" name="Group 4">
            <a:extLst>
              <a:ext uri="{FF2B5EF4-FFF2-40B4-BE49-F238E27FC236}">
                <a16:creationId xmlns:a16="http://schemas.microsoft.com/office/drawing/2014/main" id="{A6B648B4-7472-8214-A8F6-B4FBE1ADC012}"/>
              </a:ext>
            </a:extLst>
          </p:cNvPr>
          <p:cNvGrpSpPr/>
          <p:nvPr/>
        </p:nvGrpSpPr>
        <p:grpSpPr>
          <a:xfrm>
            <a:off x="2136290" y="2425718"/>
            <a:ext cx="3490113" cy="2951197"/>
            <a:chOff x="2136290" y="2425718"/>
            <a:chExt cx="3490113" cy="2951197"/>
          </a:xfrm>
        </p:grpSpPr>
        <p:sp>
          <p:nvSpPr>
            <p:cNvPr id="4" name="TextBox 3">
              <a:extLst>
                <a:ext uri="{FF2B5EF4-FFF2-40B4-BE49-F238E27FC236}">
                  <a16:creationId xmlns:a16="http://schemas.microsoft.com/office/drawing/2014/main" id="{60634DD0-0267-884D-B172-AD9A9B86DE6E}"/>
                </a:ext>
              </a:extLst>
            </p:cNvPr>
            <p:cNvSpPr txBox="1"/>
            <p:nvPr/>
          </p:nvSpPr>
          <p:spPr>
            <a:xfrm>
              <a:off x="2590800" y="2709333"/>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29" name="Group messages"/>
            <p:cNvSpPr/>
            <p:nvPr/>
          </p:nvSpPr>
          <p:spPr>
            <a:xfrm>
              <a:off x="3944573" y="2808749"/>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0" name="Chat"/>
            <p:cNvSpPr/>
            <p:nvPr/>
          </p:nvSpPr>
          <p:spPr>
            <a:xfrm>
              <a:off x="3944573" y="317486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31" name="Upcoming Events"/>
            <p:cNvSpPr/>
            <p:nvPr/>
          </p:nvSpPr>
          <p:spPr>
            <a:xfrm>
              <a:off x="3944573" y="354991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32" name="Birthdays"/>
            <p:cNvSpPr/>
            <p:nvPr/>
          </p:nvSpPr>
          <p:spPr>
            <a:xfrm>
              <a:off x="3944573" y="3924960"/>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33" name="Photo Albums"/>
            <p:cNvSpPr/>
            <p:nvPr/>
          </p:nvSpPr>
          <p:spPr>
            <a:xfrm>
              <a:off x="3944573" y="429107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34" name="Photo Picker"/>
            <p:cNvSpPr/>
            <p:nvPr/>
          </p:nvSpPr>
          <p:spPr>
            <a:xfrm>
              <a:off x="3944573" y="4612546"/>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35" name="Desktop/Web"/>
            <p:cNvSpPr txBox="1"/>
            <p:nvPr/>
          </p:nvSpPr>
          <p:spPr>
            <a:xfrm>
              <a:off x="4025938" y="2425718"/>
              <a:ext cx="120295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36" name="Product Experts"/>
            <p:cNvSpPr/>
            <p:nvPr/>
          </p:nvSpPr>
          <p:spPr>
            <a:xfrm>
              <a:off x="3739936" y="5038938"/>
              <a:ext cx="18864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38" name="Group messages"/>
            <p:cNvSpPr/>
            <p:nvPr/>
          </p:nvSpPr>
          <p:spPr>
            <a:xfrm>
              <a:off x="3944573" y="2808749"/>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9" name="Chat"/>
            <p:cNvSpPr/>
            <p:nvPr/>
          </p:nvSpPr>
          <p:spPr>
            <a:xfrm>
              <a:off x="3944573" y="317486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0" name="Upcoming Events"/>
            <p:cNvSpPr/>
            <p:nvPr/>
          </p:nvSpPr>
          <p:spPr>
            <a:xfrm>
              <a:off x="3944573" y="354991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1" name="Birthdays"/>
            <p:cNvSpPr/>
            <p:nvPr/>
          </p:nvSpPr>
          <p:spPr>
            <a:xfrm>
              <a:off x="3944573" y="3924960"/>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2" name="Photo Albums"/>
            <p:cNvSpPr/>
            <p:nvPr/>
          </p:nvSpPr>
          <p:spPr>
            <a:xfrm>
              <a:off x="3944573" y="429107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3" name="Photo Picker"/>
            <p:cNvSpPr/>
            <p:nvPr/>
          </p:nvSpPr>
          <p:spPr>
            <a:xfrm>
              <a:off x="3944573" y="4612546"/>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44" name="Group messages"/>
            <p:cNvSpPr/>
            <p:nvPr/>
          </p:nvSpPr>
          <p:spPr>
            <a:xfrm>
              <a:off x="3944573" y="281128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45" name="Chat"/>
            <p:cNvSpPr/>
            <p:nvPr/>
          </p:nvSpPr>
          <p:spPr>
            <a:xfrm>
              <a:off x="3944573" y="3177404"/>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6" name="Upcoming Events"/>
            <p:cNvSpPr/>
            <p:nvPr/>
          </p:nvSpPr>
          <p:spPr>
            <a:xfrm>
              <a:off x="3944573" y="3552451"/>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7" name="Birthdays"/>
            <p:cNvSpPr/>
            <p:nvPr/>
          </p:nvSpPr>
          <p:spPr>
            <a:xfrm>
              <a:off x="3944573" y="3927497"/>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8" name="Photo Albums"/>
            <p:cNvSpPr/>
            <p:nvPr/>
          </p:nvSpPr>
          <p:spPr>
            <a:xfrm>
              <a:off x="3944573" y="429361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9" name="Photo Picker"/>
            <p:cNvSpPr/>
            <p:nvPr/>
          </p:nvSpPr>
          <p:spPr>
            <a:xfrm>
              <a:off x="3944573" y="4615083"/>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grpSp>
          <p:nvGrpSpPr>
            <p:cNvPr id="45" name="Group">
              <a:extLst>
                <a:ext uri="{FF2B5EF4-FFF2-40B4-BE49-F238E27FC236}">
                  <a16:creationId xmlns:a16="http://schemas.microsoft.com/office/drawing/2014/main" id="{C785609E-6D3A-1646-9C1B-6AABD90BBD34}"/>
                </a:ext>
              </a:extLst>
            </p:cNvPr>
            <p:cNvGrpSpPr/>
            <p:nvPr/>
          </p:nvGrpSpPr>
          <p:grpSpPr>
            <a:xfrm>
              <a:off x="2136290" y="2797839"/>
              <a:ext cx="1603894" cy="2579076"/>
              <a:chOff x="0" y="91119"/>
              <a:chExt cx="3207786" cy="5158149"/>
            </a:xfrm>
          </p:grpSpPr>
          <p:sp>
            <p:nvSpPr>
              <p:cNvPr id="46" name="Rectangle">
                <a:extLst>
                  <a:ext uri="{FF2B5EF4-FFF2-40B4-BE49-F238E27FC236}">
                    <a16:creationId xmlns:a16="http://schemas.microsoft.com/office/drawing/2014/main" id="{CBD06DD2-BC02-894A-BAC2-EE10BF3E6BCA}"/>
                  </a:ext>
                </a:extLst>
              </p:cNvPr>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7" name="Messages">
                <a:extLst>
                  <a:ext uri="{FF2B5EF4-FFF2-40B4-BE49-F238E27FC236}">
                    <a16:creationId xmlns:a16="http://schemas.microsoft.com/office/drawing/2014/main" id="{FEA9AE73-4DD2-8346-A24A-5F40BE292C19}"/>
                  </a:ext>
                </a:extLst>
              </p:cNvPr>
              <p:cNvSpPr/>
              <p:nvPr/>
            </p:nvSpPr>
            <p:spPr>
              <a:xfrm>
                <a:off x="1057275" y="1030946"/>
                <a:ext cx="2150511"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48" name="Rectangle">
                <a:extLst>
                  <a:ext uri="{FF2B5EF4-FFF2-40B4-BE49-F238E27FC236}">
                    <a16:creationId xmlns:a16="http://schemas.microsoft.com/office/drawing/2014/main" id="{D8846B4D-63CF-1344-B909-6BD33FC06F69}"/>
                  </a:ext>
                </a:extLst>
              </p:cNvPr>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9" name="Events">
                <a:extLst>
                  <a:ext uri="{FF2B5EF4-FFF2-40B4-BE49-F238E27FC236}">
                    <a16:creationId xmlns:a16="http://schemas.microsoft.com/office/drawing/2014/main" id="{45A07CB1-0F85-DE49-98FD-7B8FEFAD011D}"/>
                  </a:ext>
                </a:extLst>
              </p:cNvPr>
              <p:cNvSpPr/>
              <p:nvPr/>
            </p:nvSpPr>
            <p:spPr>
              <a:xfrm>
                <a:off x="1045273" y="1763180"/>
                <a:ext cx="1817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50" name="Rectangle">
                <a:extLst>
                  <a:ext uri="{FF2B5EF4-FFF2-40B4-BE49-F238E27FC236}">
                    <a16:creationId xmlns:a16="http://schemas.microsoft.com/office/drawing/2014/main" id="{19B7F56A-62E6-1242-9FF8-BFCD5EF4526E}"/>
                  </a:ext>
                </a:extLst>
              </p:cNvPr>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1" name="Photos">
                <a:extLst>
                  <a:ext uri="{FF2B5EF4-FFF2-40B4-BE49-F238E27FC236}">
                    <a16:creationId xmlns:a16="http://schemas.microsoft.com/office/drawing/2014/main" id="{63418F70-5538-F84A-B945-65A73F7C2F4C}"/>
                  </a:ext>
                </a:extLst>
              </p:cNvPr>
              <p:cNvSpPr/>
              <p:nvPr/>
            </p:nvSpPr>
            <p:spPr>
              <a:xfrm>
                <a:off x="1045275" y="2495414"/>
                <a:ext cx="1829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52" name="Rectangle">
                <a:extLst>
                  <a:ext uri="{FF2B5EF4-FFF2-40B4-BE49-F238E27FC236}">
                    <a16:creationId xmlns:a16="http://schemas.microsoft.com/office/drawing/2014/main" id="{F4F724E8-035F-CA4B-B4BD-71E36348ABA2}"/>
                  </a:ext>
                </a:extLst>
              </p:cNvPr>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3" name="Android">
                <a:extLst>
                  <a:ext uri="{FF2B5EF4-FFF2-40B4-BE49-F238E27FC236}">
                    <a16:creationId xmlns:a16="http://schemas.microsoft.com/office/drawing/2014/main" id="{A52C8FC9-4E9F-2D4E-9863-BB3C1E8C9444}"/>
                  </a:ext>
                </a:extLst>
              </p:cNvPr>
              <p:cNvSpPr/>
              <p:nvPr/>
            </p:nvSpPr>
            <p:spPr>
              <a:xfrm>
                <a:off x="1045273" y="3352665"/>
                <a:ext cx="1932341" cy="11018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54" name="Rectangle">
                <a:extLst>
                  <a:ext uri="{FF2B5EF4-FFF2-40B4-BE49-F238E27FC236}">
                    <a16:creationId xmlns:a16="http://schemas.microsoft.com/office/drawing/2014/main" id="{7EA4B47D-D6D5-AF4F-AA78-7469DA564A78}"/>
                  </a:ext>
                </a:extLst>
              </p:cNvPr>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5" name="iOS">
                <a:extLst>
                  <a:ext uri="{FF2B5EF4-FFF2-40B4-BE49-F238E27FC236}">
                    <a16:creationId xmlns:a16="http://schemas.microsoft.com/office/drawing/2014/main" id="{4F4FDADE-F0B2-AF4C-8EC9-73E558C0772C}"/>
                  </a:ext>
                </a:extLst>
              </p:cNvPr>
              <p:cNvSpPr/>
              <p:nvPr/>
            </p:nvSpPr>
            <p:spPr>
              <a:xfrm>
                <a:off x="1057275" y="4084899"/>
                <a:ext cx="1507357"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56" name="Engineering Teams">
                <a:extLst>
                  <a:ext uri="{FF2B5EF4-FFF2-40B4-BE49-F238E27FC236}">
                    <a16:creationId xmlns:a16="http://schemas.microsoft.com/office/drawing/2014/main" id="{B73CF010-205E-9847-A29B-EC93AAA00760}"/>
                  </a:ext>
                </a:extLst>
              </p:cNvPr>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grpSp>
      <p:sp>
        <p:nvSpPr>
          <p:cNvPr id="58" name="TextBox 57">
            <a:extLst>
              <a:ext uri="{FF2B5EF4-FFF2-40B4-BE49-F238E27FC236}">
                <a16:creationId xmlns:a16="http://schemas.microsoft.com/office/drawing/2014/main" id="{2D4E867D-B8F4-3B4B-B055-C904AF3D2739}"/>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grpSp>
        <p:nvGrpSpPr>
          <p:cNvPr id="8" name="Group 7">
            <a:extLst>
              <a:ext uri="{FF2B5EF4-FFF2-40B4-BE49-F238E27FC236}">
                <a16:creationId xmlns:a16="http://schemas.microsoft.com/office/drawing/2014/main" id="{A3B19DCC-9348-DD88-FB04-8885BA5678F2}"/>
              </a:ext>
            </a:extLst>
          </p:cNvPr>
          <p:cNvGrpSpPr/>
          <p:nvPr/>
        </p:nvGrpSpPr>
        <p:grpSpPr>
          <a:xfrm>
            <a:off x="5741241" y="2406245"/>
            <a:ext cx="4687655" cy="2963092"/>
            <a:chOff x="5741241" y="2406245"/>
            <a:chExt cx="4687655" cy="2963092"/>
          </a:xfrm>
        </p:grpSpPr>
        <p:grpSp>
          <p:nvGrpSpPr>
            <p:cNvPr id="3" name="Group 2">
              <a:extLst>
                <a:ext uri="{FF2B5EF4-FFF2-40B4-BE49-F238E27FC236}">
                  <a16:creationId xmlns:a16="http://schemas.microsoft.com/office/drawing/2014/main" id="{E8D0D909-D47B-ED1C-7478-12F9947EDBDC}"/>
                </a:ext>
              </a:extLst>
            </p:cNvPr>
            <p:cNvGrpSpPr/>
            <p:nvPr/>
          </p:nvGrpSpPr>
          <p:grpSpPr>
            <a:xfrm>
              <a:off x="6816314" y="2406245"/>
              <a:ext cx="3612582" cy="2963092"/>
              <a:chOff x="5999147" y="2425718"/>
              <a:chExt cx="3612582" cy="2963092"/>
            </a:xfrm>
          </p:grpSpPr>
          <p:sp>
            <p:nvSpPr>
              <p:cNvPr id="213" name="Group messages…"/>
              <p:cNvSpPr/>
              <p:nvPr/>
            </p:nvSpPr>
            <p:spPr>
              <a:xfrm>
                <a:off x="6038538" y="2819911"/>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4" name="Android"/>
              <p:cNvSpPr txBox="1"/>
              <p:nvPr/>
            </p:nvSpPr>
            <p:spPr>
              <a:xfrm>
                <a:off x="6366405" y="2425718"/>
                <a:ext cx="728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15" name="Group messages…"/>
              <p:cNvSpPr/>
              <p:nvPr/>
            </p:nvSpPr>
            <p:spPr>
              <a:xfrm>
                <a:off x="8132503" y="2819911"/>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6" name="iOS"/>
              <p:cNvSpPr txBox="1"/>
              <p:nvPr/>
            </p:nvSpPr>
            <p:spPr>
              <a:xfrm>
                <a:off x="8659142" y="2425718"/>
                <a:ext cx="34464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37" name="Platform Experts"/>
              <p:cNvSpPr/>
              <p:nvPr/>
            </p:nvSpPr>
            <p:spPr>
              <a:xfrm>
                <a:off x="5999147" y="5058411"/>
                <a:ext cx="3612582"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Platform Experts</a:t>
                </a:r>
              </a:p>
            </p:txBody>
          </p:sp>
        </p:grpSp>
        <p:sp>
          <p:nvSpPr>
            <p:cNvPr id="7" name="Plus Sign 6">
              <a:extLst>
                <a:ext uri="{FF2B5EF4-FFF2-40B4-BE49-F238E27FC236}">
                  <a16:creationId xmlns:a16="http://schemas.microsoft.com/office/drawing/2014/main" id="{FE74D571-D88D-72C1-C800-9A84B2375C3D}"/>
                </a:ext>
              </a:extLst>
            </p:cNvPr>
            <p:cNvSpPr/>
            <p:nvPr/>
          </p:nvSpPr>
          <p:spPr>
            <a:xfrm>
              <a:off x="5741241" y="3514213"/>
              <a:ext cx="914400" cy="914400"/>
            </a:xfrm>
            <a:prstGeom prst="mathPlus">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DevOps Values"/>
          <p:cNvSpPr txBox="1">
            <a:spLocks noGrp="1"/>
          </p:cNvSpPr>
          <p:nvPr>
            <p:ph type="title"/>
          </p:nvPr>
        </p:nvSpPr>
        <p:spPr>
          <a:prstGeom prst="rect">
            <a:avLst/>
          </a:prstGeom>
        </p:spPr>
        <p:txBody>
          <a:bodyPr>
            <a:normAutofit/>
          </a:bodyPr>
          <a:lstStyle/>
          <a:p>
            <a:r>
              <a:rPr lang="en-US" sz="3600" dirty="0"/>
              <a:t>But they eventually switched to "product" teams…</a:t>
            </a:r>
            <a:endParaRPr sz="3600" dirty="0"/>
          </a:p>
        </p:txBody>
      </p:sp>
      <p:sp>
        <p:nvSpPr>
          <p:cNvPr id="4" name="Content Placeholder 3">
            <a:extLst>
              <a:ext uri="{FF2B5EF4-FFF2-40B4-BE49-F238E27FC236}">
                <a16:creationId xmlns:a16="http://schemas.microsoft.com/office/drawing/2014/main" id="{D470C3A1-5107-B674-2FDC-9B7406DFEBBB}"/>
              </a:ext>
            </a:extLst>
          </p:cNvPr>
          <p:cNvSpPr>
            <a:spLocks noGrp="1"/>
          </p:cNvSpPr>
          <p:nvPr>
            <p:ph idx="1"/>
          </p:nvPr>
        </p:nvSpPr>
        <p:spPr/>
        <p:txBody>
          <a:bodyPr/>
          <a:lstStyle/>
          <a:p>
            <a:r>
              <a:rPr lang="en-US" dirty="0"/>
              <a:t>If you are in the chat group, you work on the chat feature in all platforms</a:t>
            </a:r>
          </a:p>
        </p:txBody>
      </p:sp>
      <p:sp>
        <p:nvSpPr>
          <p:cNvPr id="25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4" name="Android"/>
          <p:cNvSpPr txBox="1"/>
          <p:nvPr/>
        </p:nvSpPr>
        <p:spPr>
          <a:xfrm>
            <a:off x="6267551" y="3599610"/>
            <a:ext cx="728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5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6" name="iOS"/>
          <p:cNvSpPr txBox="1"/>
          <p:nvPr/>
        </p:nvSpPr>
        <p:spPr>
          <a:xfrm>
            <a:off x="8560288" y="3599610"/>
            <a:ext cx="34464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grpSp>
        <p:nvGrpSpPr>
          <p:cNvPr id="268" name="Group"/>
          <p:cNvGrpSpPr/>
          <p:nvPr/>
        </p:nvGrpSpPr>
        <p:grpSpPr>
          <a:xfrm>
            <a:off x="2037436" y="3971731"/>
            <a:ext cx="1603894" cy="2579076"/>
            <a:chOff x="0" y="91119"/>
            <a:chExt cx="3207786" cy="5158149"/>
          </a:xfrm>
        </p:grpSpPr>
        <p:sp>
          <p:nvSpPr>
            <p:cNvPr id="257" name="Rectangle"/>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58" name="Messages"/>
            <p:cNvSpPr/>
            <p:nvPr/>
          </p:nvSpPr>
          <p:spPr>
            <a:xfrm>
              <a:off x="1057275" y="1030946"/>
              <a:ext cx="2150511"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259" name="Rectangle"/>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0" name="Events"/>
            <p:cNvSpPr/>
            <p:nvPr/>
          </p:nvSpPr>
          <p:spPr>
            <a:xfrm>
              <a:off x="1045273" y="1763180"/>
              <a:ext cx="1817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261" name="Rectangle"/>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2" name="Photos"/>
            <p:cNvSpPr/>
            <p:nvPr/>
          </p:nvSpPr>
          <p:spPr>
            <a:xfrm>
              <a:off x="1045275" y="2495414"/>
              <a:ext cx="1829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263" name="Rectangle"/>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4" name="Android"/>
            <p:cNvSpPr/>
            <p:nvPr/>
          </p:nvSpPr>
          <p:spPr>
            <a:xfrm>
              <a:off x="1045273" y="3352665"/>
              <a:ext cx="1932341" cy="11018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65" name="Rectangle"/>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6" name="iOS"/>
            <p:cNvSpPr/>
            <p:nvPr/>
          </p:nvSpPr>
          <p:spPr>
            <a:xfrm>
              <a:off x="1057275" y="4084899"/>
              <a:ext cx="1507357"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67" name="Engineering Teams"/>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26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7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7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7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75" name="Desktop/Web"/>
          <p:cNvSpPr txBox="1"/>
          <p:nvPr/>
        </p:nvSpPr>
        <p:spPr>
          <a:xfrm>
            <a:off x="3927084" y="3599610"/>
            <a:ext cx="120295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76" name="Product Experts"/>
          <p:cNvSpPr/>
          <p:nvPr/>
        </p:nvSpPr>
        <p:spPr>
          <a:xfrm>
            <a:off x="3641082" y="6212830"/>
            <a:ext cx="58501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77" name="Group messages"/>
          <p:cNvSpPr/>
          <p:nvPr/>
        </p:nvSpPr>
        <p:spPr>
          <a:xfrm>
            <a:off x="5939684"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8" name="Chat"/>
          <p:cNvSpPr/>
          <p:nvPr/>
        </p:nvSpPr>
        <p:spPr>
          <a:xfrm>
            <a:off x="5939684"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9" name="Upcoming Events"/>
          <p:cNvSpPr/>
          <p:nvPr/>
        </p:nvSpPr>
        <p:spPr>
          <a:xfrm>
            <a:off x="5939684"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0" name="Birthdays"/>
          <p:cNvSpPr/>
          <p:nvPr/>
        </p:nvSpPr>
        <p:spPr>
          <a:xfrm>
            <a:off x="5939684"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1" name="Photo Albums"/>
          <p:cNvSpPr/>
          <p:nvPr/>
        </p:nvSpPr>
        <p:spPr>
          <a:xfrm>
            <a:off x="5939684"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2" name="Photo Picker"/>
          <p:cNvSpPr/>
          <p:nvPr/>
        </p:nvSpPr>
        <p:spPr>
          <a:xfrm>
            <a:off x="5939684"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3" name="Group messages"/>
          <p:cNvSpPr/>
          <p:nvPr/>
        </p:nvSpPr>
        <p:spPr>
          <a:xfrm>
            <a:off x="8033649" y="3985178"/>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84" name="Chat"/>
          <p:cNvSpPr/>
          <p:nvPr/>
        </p:nvSpPr>
        <p:spPr>
          <a:xfrm>
            <a:off x="8033649" y="4351296"/>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85" name="Upcoming Events"/>
          <p:cNvSpPr/>
          <p:nvPr/>
        </p:nvSpPr>
        <p:spPr>
          <a:xfrm>
            <a:off x="8033649" y="4726343"/>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6" name="Birthdays"/>
          <p:cNvSpPr/>
          <p:nvPr/>
        </p:nvSpPr>
        <p:spPr>
          <a:xfrm>
            <a:off x="8033649" y="5101389"/>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7" name="Photo Albums"/>
          <p:cNvSpPr/>
          <p:nvPr/>
        </p:nvSpPr>
        <p:spPr>
          <a:xfrm>
            <a:off x="8033649" y="5467507"/>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8" name="Photo Picker"/>
          <p:cNvSpPr/>
          <p:nvPr/>
        </p:nvSpPr>
        <p:spPr>
          <a:xfrm>
            <a:off x="8033649" y="5788975"/>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43" name="TextBox 42">
            <a:extLst>
              <a:ext uri="{FF2B5EF4-FFF2-40B4-BE49-F238E27FC236}">
                <a16:creationId xmlns:a16="http://schemas.microsoft.com/office/drawing/2014/main" id="{BABFDEE8-5CA7-A949-A2F5-B34CE7D28382}"/>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1"/>
          <p:cNvSpPr txBox="1">
            <a:spLocks noGrp="1"/>
          </p:cNvSpPr>
          <p:nvPr>
            <p:ph type="title"/>
          </p:nvPr>
        </p:nvSpPr>
        <p:spPr>
          <a:prstGeom prst="rect">
            <a:avLst/>
          </a:prstGeom>
        </p:spPr>
        <p:txBody>
          <a:bodyPr>
            <a:normAutofit/>
          </a:bodyPr>
          <a:lstStyle>
            <a:lvl1pPr defTabSz="1926286">
              <a:defRPr sz="6715" spc="-134"/>
            </a:lvl1pPr>
          </a:lstStyle>
          <a:p>
            <a:r>
              <a:rPr lang="en-US" sz="3600" dirty="0"/>
              <a:t>Good Teams c</a:t>
            </a:r>
            <a:r>
              <a:rPr sz="3600" dirty="0"/>
              <a:t>reate Intentional Opportunities for Knowledge Sharing</a:t>
            </a:r>
          </a:p>
        </p:txBody>
      </p:sp>
      <p:sp>
        <p:nvSpPr>
          <p:cNvPr id="389" name="Content Placeholder 2"/>
          <p:cNvSpPr txBox="1">
            <a:spLocks noGrp="1"/>
          </p:cNvSpPr>
          <p:nvPr>
            <p:ph idx="1"/>
          </p:nvPr>
        </p:nvSpPr>
        <p:spPr>
          <a:prstGeom prst="rect">
            <a:avLst/>
          </a:prstGeom>
        </p:spPr>
        <p:txBody>
          <a:bodyPr>
            <a:normAutofit/>
          </a:bodyPr>
          <a:lstStyle/>
          <a:p>
            <a:r>
              <a:rPr dirty="0"/>
              <a:t>Ideally, scale linearly (or sub linearly) with org growth</a:t>
            </a:r>
            <a:endParaRPr lang="en-US" dirty="0"/>
          </a:p>
          <a:p>
            <a:r>
              <a:rPr lang="en-US" dirty="0"/>
              <a:t>What kind of approaches do you think could help improve knowledge sharing?</a:t>
            </a:r>
          </a:p>
          <a:p>
            <a:pPr lvl="1"/>
            <a:r>
              <a:rPr lang="en-US" sz="2800" dirty="0"/>
              <a:t>"Two Pizza" Teams</a:t>
            </a:r>
          </a:p>
          <a:p>
            <a:pPr lvl="1"/>
            <a:r>
              <a:rPr lang="en-US" sz="2800" dirty="0"/>
              <a:t>Pair Programming</a:t>
            </a:r>
          </a:p>
          <a:p>
            <a:pPr lvl="1"/>
            <a:r>
              <a:rPr lang="en-US" sz="2800" dirty="0"/>
              <a:t>Code Reviews</a:t>
            </a:r>
          </a:p>
          <a:p>
            <a:pPr lvl="1"/>
            <a:r>
              <a:rPr lang="en-US" sz="2800" dirty="0"/>
              <a:t>Multiple sharing channels</a:t>
            </a:r>
          </a:p>
          <a:p>
            <a:pPr lvl="1"/>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F787F-6C76-DB45-92F3-6C2A67513B43}"/>
              </a:ext>
            </a:extLst>
          </p:cNvPr>
          <p:cNvSpPr>
            <a:spLocks noGrp="1"/>
          </p:cNvSpPr>
          <p:nvPr>
            <p:ph type="title"/>
          </p:nvPr>
        </p:nvSpPr>
        <p:spPr>
          <a:xfrm>
            <a:off x="5297762" y="329184"/>
            <a:ext cx="6251110" cy="1783080"/>
          </a:xfrm>
        </p:spPr>
        <p:txBody>
          <a:bodyPr anchor="b">
            <a:normAutofit/>
          </a:bodyPr>
          <a:lstStyle/>
          <a:p>
            <a:r>
              <a:rPr lang="en-US" dirty="0"/>
              <a:t>“Two-Pizza” Teams make knowledge sharing easier</a:t>
            </a:r>
          </a:p>
        </p:txBody>
      </p:sp>
      <p:pic>
        <p:nvPicPr>
          <p:cNvPr id="7170" name="Picture 2">
            <a:extLst>
              <a:ext uri="{FF2B5EF4-FFF2-40B4-BE49-F238E27FC236}">
                <a16:creationId xmlns:a16="http://schemas.microsoft.com/office/drawing/2014/main" id="{93868D36-70CD-BC46-871B-376409CDD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278EE9-2672-7F48-9EFF-8ECCDF2668AF}"/>
              </a:ext>
            </a:extLst>
          </p:cNvPr>
          <p:cNvSpPr>
            <a:spLocks noGrp="1"/>
          </p:cNvSpPr>
          <p:nvPr>
            <p:ph idx="1"/>
          </p:nvPr>
        </p:nvSpPr>
        <p:spPr>
          <a:xfrm>
            <a:off x="5297762" y="2706624"/>
            <a:ext cx="6251110" cy="3483864"/>
          </a:xfrm>
        </p:spPr>
        <p:txBody>
          <a:bodyPr>
            <a:normAutofit/>
          </a:bodyPr>
          <a:lstStyle/>
          <a:p>
            <a:pPr marL="0" indent="0">
              <a:buNone/>
            </a:pPr>
            <a:r>
              <a:rPr lang="en-US" sz="2200" dirty="0"/>
              <a:t>Q: How many people on a team?</a:t>
            </a:r>
          </a:p>
          <a:p>
            <a:pPr marL="0" indent="0">
              <a:buNone/>
            </a:pPr>
            <a:r>
              <a:rPr lang="en-US" sz="2200" dirty="0"/>
              <a:t>A: “No more than you could feed with two pizzas”</a:t>
            </a:r>
          </a:p>
          <a:p>
            <a:pPr marL="0" indent="0">
              <a:buNone/>
            </a:pPr>
            <a:endParaRPr lang="en-US" sz="2200" dirty="0"/>
          </a:p>
          <a:p>
            <a:pPr marL="0" indent="0">
              <a:buNone/>
            </a:pPr>
            <a:r>
              <a:rPr lang="en-US" sz="2200" dirty="0"/>
              <a:t>Rationale:</a:t>
            </a:r>
          </a:p>
          <a:p>
            <a:r>
              <a:rPr lang="en-US" sz="2200" dirty="0"/>
              <a:t>Decrease communication burdens</a:t>
            </a:r>
          </a:p>
          <a:p>
            <a:r>
              <a:rPr lang="en-US" sz="2200" dirty="0"/>
              <a:t>Focus conversations to relevant topics</a:t>
            </a:r>
          </a:p>
        </p:txBody>
      </p:sp>
      <p:sp>
        <p:nvSpPr>
          <p:cNvPr id="4" name="Slide Number Placeholder 3">
            <a:extLst>
              <a:ext uri="{FF2B5EF4-FFF2-40B4-BE49-F238E27FC236}">
                <a16:creationId xmlns:a16="http://schemas.microsoft.com/office/drawing/2014/main" id="{0AA7FFB7-DCEB-7146-97A4-EE00EE9FED00}"/>
              </a:ext>
            </a:extLst>
          </p:cNvPr>
          <p:cNvSpPr>
            <a:spLocks noGrp="1"/>
          </p:cNvSpPr>
          <p:nvPr>
            <p:ph type="sldNum" sz="quarter" idx="12"/>
          </p:nvPr>
        </p:nvSpPr>
        <p:spPr>
          <a:xfrm>
            <a:off x="10052978" y="6356350"/>
            <a:ext cx="1300821" cy="365125"/>
          </a:xfrm>
        </p:spPr>
        <p:txBody>
          <a:bodyPr>
            <a:normAutofit/>
          </a:bodyPr>
          <a:lstStyle/>
          <a:p>
            <a:pPr>
              <a:spcAft>
                <a:spcPts val="600"/>
              </a:spcAft>
            </a:pPr>
            <a:fld id="{20F37917-FD3A-4669-9018-DA04BCDD3D75}" type="slidenum">
              <a:rPr lang="en-US" smtClean="0"/>
              <a:pPr>
                <a:spcAft>
                  <a:spcPts val="600"/>
                </a:spcAft>
              </a:pPr>
              <a:t>13</a:t>
            </a:fld>
            <a:endParaRPr lang="en-US"/>
          </a:p>
        </p:txBody>
      </p:sp>
    </p:spTree>
    <p:extLst>
      <p:ext uri="{BB962C8B-B14F-4D97-AF65-F5344CB8AC3E}">
        <p14:creationId xmlns:p14="http://schemas.microsoft.com/office/powerpoint/2010/main" val="392759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air Programming as a Mentoring Activity"/>
          <p:cNvSpPr txBox="1">
            <a:spLocks noGrp="1"/>
          </p:cNvSpPr>
          <p:nvPr>
            <p:ph type="title"/>
          </p:nvPr>
        </p:nvSpPr>
        <p:spPr>
          <a:prstGeom prst="rect">
            <a:avLst/>
          </a:prstGeom>
        </p:spPr>
        <p:txBody>
          <a:bodyPr>
            <a:normAutofit/>
          </a:bodyPr>
          <a:lstStyle/>
          <a:p>
            <a:r>
              <a:rPr dirty="0"/>
              <a:t>Pair Programming </a:t>
            </a:r>
            <a:r>
              <a:rPr lang="en-US" dirty="0"/>
              <a:t>is</a:t>
            </a:r>
            <a:r>
              <a:rPr dirty="0"/>
              <a:t> a </a:t>
            </a:r>
            <a:r>
              <a:rPr lang="en-US" dirty="0"/>
              <a:t>Knowledge Sharing </a:t>
            </a:r>
            <a:r>
              <a:rPr dirty="0"/>
              <a:t>Activity</a:t>
            </a:r>
          </a:p>
        </p:txBody>
      </p:sp>
      <p:sp>
        <p:nvSpPr>
          <p:cNvPr id="2" name="Text Placeholder 1">
            <a:extLst>
              <a:ext uri="{FF2B5EF4-FFF2-40B4-BE49-F238E27FC236}">
                <a16:creationId xmlns:a16="http://schemas.microsoft.com/office/drawing/2014/main" id="{E0282263-5366-8526-C56A-06D4F0E9A167}"/>
              </a:ext>
            </a:extLst>
          </p:cNvPr>
          <p:cNvSpPr>
            <a:spLocks noGrp="1"/>
          </p:cNvSpPr>
          <p:nvPr>
            <p:ph idx="1"/>
          </p:nvPr>
        </p:nvSpPr>
        <p:spPr/>
        <p:txBody>
          <a:bodyPr>
            <a:normAutofit/>
          </a:bodyPr>
          <a:lstStyle/>
          <a:p>
            <a:r>
              <a:rPr lang="en-US" dirty="0"/>
              <a:t>Two programmers work together at one computer, one “driving,” one “navigating”</a:t>
            </a:r>
          </a:p>
          <a:p>
            <a:r>
              <a:rPr lang="en-US" dirty="0"/>
              <a:t>Survey of professional programmers (2001):</a:t>
            </a:r>
          </a:p>
          <a:p>
            <a:pPr lvl="1"/>
            <a:r>
              <a:rPr lang="en-US" dirty="0"/>
              <a:t>90% “enjoyed collaborative programming more than solo programming”</a:t>
            </a:r>
          </a:p>
          <a:p>
            <a:pPr lvl="1"/>
            <a:r>
              <a:rPr lang="en-US" dirty="0"/>
              <a:t>95% were “more confident in their solutions” when pair programmed</a:t>
            </a:r>
          </a:p>
          <a:p>
            <a:pPr lvl="1"/>
            <a:r>
              <a:rPr lang="en-US" dirty="0"/>
              <a:t>Provides long-term benefits: reduces defects by 15%, code size by 15%</a:t>
            </a:r>
          </a:p>
          <a:p>
            <a:pPr lvl="1"/>
            <a:r>
              <a:rPr lang="en-US" dirty="0"/>
              <a:t>Increases costs by 15% to 100% compared to single developer on the task</a:t>
            </a:r>
          </a:p>
        </p:txBody>
      </p:sp>
      <p:sp>
        <p:nvSpPr>
          <p:cNvPr id="398" name="Cockburn and Williams. The Costs and Benefits of Pair Programming, (In: Extreme Programming Explained 2001)"/>
          <p:cNvSpPr txBox="1"/>
          <p:nvPr/>
        </p:nvSpPr>
        <p:spPr>
          <a:xfrm>
            <a:off x="2108977" y="6288969"/>
            <a:ext cx="5302734"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dirty="0"/>
              <a:t>Cockburn and Williams. The Costs and Benefits of Pair Programming, (In: Extreme Programming Explained 2001)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air Programming as a Mentoring Activity"/>
          <p:cNvSpPr txBox="1">
            <a:spLocks noGrp="1"/>
          </p:cNvSpPr>
          <p:nvPr>
            <p:ph type="title"/>
          </p:nvPr>
        </p:nvSpPr>
        <p:spPr>
          <a:prstGeom prst="rect">
            <a:avLst/>
          </a:prstGeom>
        </p:spPr>
        <p:txBody>
          <a:bodyPr>
            <a:normAutofit/>
          </a:bodyPr>
          <a:lstStyle/>
          <a:p>
            <a:r>
              <a:rPr lang="en-US" sz="3600" dirty="0"/>
              <a:t>Pair Programming Improves Tool Diffusion</a:t>
            </a:r>
            <a:endParaRPr dirty="0"/>
          </a:p>
        </p:txBody>
      </p:sp>
      <p:sp>
        <p:nvSpPr>
          <p:cNvPr id="2" name="Text Placeholder 1">
            <a:extLst>
              <a:ext uri="{FF2B5EF4-FFF2-40B4-BE49-F238E27FC236}">
                <a16:creationId xmlns:a16="http://schemas.microsoft.com/office/drawing/2014/main" id="{E0282263-5366-8526-C56A-06D4F0E9A167}"/>
              </a:ext>
            </a:extLst>
          </p:cNvPr>
          <p:cNvSpPr>
            <a:spLocks noGrp="1"/>
          </p:cNvSpPr>
          <p:nvPr>
            <p:ph idx="1"/>
          </p:nvPr>
        </p:nvSpPr>
        <p:spPr/>
        <p:txBody>
          <a:bodyPr>
            <a:normAutofit/>
          </a:bodyPr>
          <a:lstStyle/>
          <a:p>
            <a:pPr marL="240632" indent="-240632">
              <a:buSzPct val="100000"/>
            </a:pPr>
            <a:r>
              <a:rPr lang="en-US" dirty="0"/>
              <a:t>Peer observation and recommendation shown to be more effective at discovering new tools than other knowledge sharing approaches</a:t>
            </a:r>
          </a:p>
          <a:p>
            <a:pPr marL="240632" indent="-240632">
              <a:buSzPct val="100000"/>
            </a:pPr>
            <a:r>
              <a:rPr lang="en-US" dirty="0"/>
              <a:t>Examples: Hot keys, especially for CLI; IDE tricks</a:t>
            </a:r>
          </a:p>
          <a:p>
            <a:pPr marL="240632" indent="-240632">
              <a:buSzPct val="100000"/>
            </a:pPr>
            <a:r>
              <a:rPr lang="en-US" dirty="0"/>
              <a:t>Most common in 2011 survey: “Open Type” feature in Eclipse, developer tools in web browser</a:t>
            </a:r>
          </a:p>
        </p:txBody>
      </p:sp>
      <p:pic>
        <p:nvPicPr>
          <p:cNvPr id="3" name="Image" descr="Image">
            <a:extLst>
              <a:ext uri="{FF2B5EF4-FFF2-40B4-BE49-F238E27FC236}">
                <a16:creationId xmlns:a16="http://schemas.microsoft.com/office/drawing/2014/main" id="{C8C03E03-A108-A36B-FE7F-8C53062E858B}"/>
              </a:ext>
            </a:extLst>
          </p:cNvPr>
          <p:cNvPicPr>
            <a:picLocks noChangeAspect="1"/>
          </p:cNvPicPr>
          <p:nvPr/>
        </p:nvPicPr>
        <p:blipFill>
          <a:blip r:embed="rId3"/>
          <a:stretch>
            <a:fillRect/>
          </a:stretch>
        </p:blipFill>
        <p:spPr>
          <a:xfrm>
            <a:off x="2644775" y="4427008"/>
            <a:ext cx="6902450" cy="2051051"/>
          </a:xfrm>
          <a:prstGeom prst="rect">
            <a:avLst/>
          </a:prstGeom>
          <a:ln w="12700">
            <a:miter lim="400000"/>
          </a:ln>
        </p:spPr>
      </p:pic>
      <p:sp>
        <p:nvSpPr>
          <p:cNvPr id="4" name="“Peer interaction effectively, yet infrequently, enables programmers to discover new tools”, Emerson Murphy-Hill &amp; Gail C. Murphy, CSCW 2011">
            <a:extLst>
              <a:ext uri="{FF2B5EF4-FFF2-40B4-BE49-F238E27FC236}">
                <a16:creationId xmlns:a16="http://schemas.microsoft.com/office/drawing/2014/main" id="{8BF8DB32-B29B-B165-502F-548F9878221A}"/>
              </a:ext>
            </a:extLst>
          </p:cNvPr>
          <p:cNvSpPr txBox="1"/>
          <p:nvPr/>
        </p:nvSpPr>
        <p:spPr>
          <a:xfrm>
            <a:off x="2053438" y="6626574"/>
            <a:ext cx="7548541" cy="205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2000">
                <a:solidFill>
                  <a:srgbClr val="000000"/>
                </a:solidFill>
              </a:defRPr>
            </a:pPr>
            <a:r>
              <a:rPr sz="1000" dirty="0"/>
              <a:t>“</a:t>
            </a:r>
            <a:r>
              <a:rPr sz="1000" u="sng" dirty="0">
                <a:solidFill>
                  <a:srgbClr val="0000FF"/>
                </a:solidFill>
                <a:uFill>
                  <a:solidFill>
                    <a:srgbClr val="0000FF"/>
                  </a:solidFill>
                </a:uFill>
                <a:hlinkClick r:id="rId4"/>
              </a:rPr>
              <a:t>Peer interaction effectively, yet infrequently, enables programmers to discover new tools</a:t>
            </a:r>
            <a:r>
              <a:rPr sz="1000" dirty="0"/>
              <a:t>”, Emerson Murphy-Hill &amp; Gail C. Murphy, CSCW 2011</a:t>
            </a:r>
          </a:p>
        </p:txBody>
      </p:sp>
    </p:spTree>
    <p:extLst>
      <p:ext uri="{BB962C8B-B14F-4D97-AF65-F5344CB8AC3E}">
        <p14:creationId xmlns:p14="http://schemas.microsoft.com/office/powerpoint/2010/main" val="1787859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ode Review as a Knowledge Sharing Opportunity"/>
          <p:cNvSpPr txBox="1">
            <a:spLocks noGrp="1"/>
          </p:cNvSpPr>
          <p:nvPr>
            <p:ph type="title"/>
          </p:nvPr>
        </p:nvSpPr>
        <p:spPr>
          <a:prstGeom prst="rect">
            <a:avLst/>
          </a:prstGeom>
        </p:spPr>
        <p:txBody>
          <a:bodyPr>
            <a:normAutofit/>
          </a:bodyPr>
          <a:lstStyle>
            <a:lvl1pPr defTabSz="2121353">
              <a:defRPr sz="7394" spc="-147"/>
            </a:lvl1pPr>
          </a:lstStyle>
          <a:p>
            <a:r>
              <a:rPr sz="3600" dirty="0"/>
              <a:t>Code Review </a:t>
            </a:r>
            <a:r>
              <a:rPr lang="en-US" sz="3600" dirty="0"/>
              <a:t>is</a:t>
            </a:r>
            <a:r>
              <a:rPr sz="3600" dirty="0"/>
              <a:t> a Knowledge Sharing Opportunity</a:t>
            </a:r>
          </a:p>
        </p:txBody>
      </p:sp>
      <p:pic>
        <p:nvPicPr>
          <p:cNvPr id="411" name="Image" descr="Image"/>
          <p:cNvPicPr>
            <a:picLocks noChangeAspect="1"/>
          </p:cNvPicPr>
          <p:nvPr/>
        </p:nvPicPr>
        <p:blipFill>
          <a:blip r:embed="rId3"/>
          <a:stretch>
            <a:fillRect/>
          </a:stretch>
        </p:blipFill>
        <p:spPr>
          <a:xfrm>
            <a:off x="112793" y="2277963"/>
            <a:ext cx="6293749" cy="2914663"/>
          </a:xfrm>
          <a:prstGeom prst="rect">
            <a:avLst/>
          </a:prstGeom>
          <a:ln w="12700">
            <a:miter lim="400000"/>
          </a:ln>
        </p:spPr>
      </p:pic>
      <p:sp>
        <p:nvSpPr>
          <p:cNvPr id="412" name="“Modern Code Review: A Case Study at Google”, Sadowski et al, ICSE 2018"/>
          <p:cNvSpPr txBox="1"/>
          <p:nvPr/>
        </p:nvSpPr>
        <p:spPr>
          <a:xfrm>
            <a:off x="976469" y="5310649"/>
            <a:ext cx="3518592" cy="157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525" tIns="9525" rIns="9525" bIns="9525" anchor="ctr">
            <a:spAutoFit/>
          </a:bodyPr>
          <a:lstStyle/>
          <a:p>
            <a:r>
              <a:rPr sz="900" dirty="0"/>
              <a:t>“Modern Code Review: A Case Study at Google”, Sadowski et al, ICSE 2018 </a:t>
            </a:r>
          </a:p>
        </p:txBody>
      </p:sp>
      <p:pic>
        <p:nvPicPr>
          <p:cNvPr id="413" name="Picture 8" descr="Picture 8"/>
          <p:cNvPicPr>
            <a:picLocks noChangeAspect="1"/>
          </p:cNvPicPr>
          <p:nvPr/>
        </p:nvPicPr>
        <p:blipFill>
          <a:blip r:embed="rId4"/>
          <a:srcRect b="10833"/>
          <a:stretch>
            <a:fillRect/>
          </a:stretch>
        </p:blipFill>
        <p:spPr>
          <a:xfrm>
            <a:off x="7162662" y="2203489"/>
            <a:ext cx="4384377" cy="3029791"/>
          </a:xfrm>
          <a:prstGeom prst="rect">
            <a:avLst/>
          </a:prstGeom>
          <a:ln w="12700">
            <a:miter lim="400000"/>
          </a:ln>
        </p:spPr>
      </p:pic>
      <p:sp>
        <p:nvSpPr>
          <p:cNvPr id="414" name="“Expectations, Outcomes, and Challenges of Modern Code Review”, Bacchelli &amp; Bird, ICSE 2013"/>
          <p:cNvSpPr txBox="1"/>
          <p:nvPr/>
        </p:nvSpPr>
        <p:spPr>
          <a:xfrm>
            <a:off x="7362505" y="5316540"/>
            <a:ext cx="3984594" cy="296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 tIns="9525" rIns="9525" bIns="9525" anchor="ctr">
            <a:spAutoFit/>
          </a:bodyPr>
          <a:lstStyle/>
          <a:p>
            <a:r>
              <a:rPr sz="900" dirty="0"/>
              <a:t>“Expectations, Outcomes, and Challenges of Modern Code Review”, </a:t>
            </a:r>
            <a:r>
              <a:rPr sz="900" dirty="0" err="1"/>
              <a:t>Bacchelli</a:t>
            </a:r>
            <a:r>
              <a:rPr sz="900" dirty="0"/>
              <a:t> &amp; Bird, ICSE 2013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Scaling Communication linearly requires multiple channels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Knowledge sharing needs to scale linearly (or sub linearly) with org growth:</a:t>
            </a:r>
          </a:p>
          <a:p>
            <a:pPr lvl="1"/>
            <a:r>
              <a:rPr lang="en-US" dirty="0"/>
              <a:t>Mentorship</a:t>
            </a:r>
          </a:p>
          <a:p>
            <a:pPr lvl="1"/>
            <a:r>
              <a:rPr lang="en-US" dirty="0"/>
              <a:t>Q&amp;A</a:t>
            </a:r>
          </a:p>
          <a:p>
            <a:pPr lvl="1"/>
            <a:r>
              <a:rPr lang="en-US" dirty="0"/>
              <a:t>Mailing lists</a:t>
            </a:r>
          </a:p>
          <a:p>
            <a:pPr lvl="1"/>
            <a:r>
              <a:rPr lang="en-US" dirty="0"/>
              <a:t>Tech talks</a:t>
            </a:r>
          </a:p>
          <a:p>
            <a:pPr lvl="1"/>
            <a:r>
              <a:rPr lang="en-US" dirty="0"/>
              <a:t>Documentation</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17</a:t>
            </a:fld>
            <a:endParaRPr lang="en-US"/>
          </a:p>
        </p:txBody>
      </p:sp>
    </p:spTree>
    <p:extLst>
      <p:ext uri="{BB962C8B-B14F-4D97-AF65-F5344CB8AC3E}">
        <p14:creationId xmlns:p14="http://schemas.microsoft.com/office/powerpoint/2010/main" val="2812666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tandardize and Document Best Practices"/>
          <p:cNvSpPr txBox="1">
            <a:spLocks noGrp="1"/>
          </p:cNvSpPr>
          <p:nvPr>
            <p:ph type="title"/>
          </p:nvPr>
        </p:nvSpPr>
        <p:spPr>
          <a:prstGeom prst="rect">
            <a:avLst/>
          </a:prstGeom>
        </p:spPr>
        <p:txBody>
          <a:bodyPr>
            <a:normAutofit/>
          </a:bodyPr>
          <a:lstStyle/>
          <a:p>
            <a:r>
              <a:rPr sz="3600" dirty="0"/>
              <a:t>Standardize and Document Best Practices</a:t>
            </a:r>
          </a:p>
        </p:txBody>
      </p:sp>
      <p:sp>
        <p:nvSpPr>
          <p:cNvPr id="417" name="Wikis, blogs, tech talks scale-out more than 1:1 mentoring"/>
          <p:cNvSpPr txBox="1">
            <a:spLocks noGrp="1"/>
          </p:cNvSpPr>
          <p:nvPr>
            <p:ph type="body" idx="1"/>
          </p:nvPr>
        </p:nvSpPr>
        <p:spPr>
          <a:xfrm>
            <a:off x="838200" y="1825625"/>
            <a:ext cx="6968973" cy="4351338"/>
          </a:xfrm>
          <a:prstGeom prst="rect">
            <a:avLst/>
          </a:prstGeom>
        </p:spPr>
        <p:txBody>
          <a:bodyPr>
            <a:normAutofit fontScale="92500"/>
          </a:bodyPr>
          <a:lstStyle/>
          <a:p>
            <a:pPr marL="0" indent="0">
              <a:buNone/>
            </a:pPr>
            <a:r>
              <a:rPr lang="en-US" b="1" dirty="0"/>
              <a:t>Wikis, blogs, tech talks scale-out more than 1:1 mentoring</a:t>
            </a:r>
          </a:p>
          <a:p>
            <a:r>
              <a:rPr lang="en-US" dirty="0"/>
              <a:t>Rule of thumb: once you have explained something to more than two people, maybe you should write a blog post</a:t>
            </a:r>
          </a:p>
          <a:p>
            <a:r>
              <a:rPr lang="en-US" dirty="0"/>
              <a:t>Effective organizations cultivate programs to organically collect and share knowledge and best practices</a:t>
            </a:r>
          </a:p>
          <a:p>
            <a:r>
              <a:rPr lang="en-US" dirty="0"/>
              <a:t>Example: Google “Testing on the Toilet” (c 2006)</a:t>
            </a:r>
          </a:p>
          <a:p>
            <a:pPr lvl="1"/>
            <a:r>
              <a:rPr lang="en-US" dirty="0"/>
              <a:t>significantly increased and sustained adoption of the tools advertised on flyers in toilets</a:t>
            </a:r>
          </a:p>
        </p:txBody>
      </p:sp>
      <p:grpSp>
        <p:nvGrpSpPr>
          <p:cNvPr id="421" name="Image"/>
          <p:cNvGrpSpPr/>
          <p:nvPr/>
        </p:nvGrpSpPr>
        <p:grpSpPr>
          <a:xfrm>
            <a:off x="7908774" y="1581636"/>
            <a:ext cx="4055685" cy="5232289"/>
            <a:chOff x="0" y="0"/>
            <a:chExt cx="8111369" cy="10464576"/>
          </a:xfrm>
        </p:grpSpPr>
        <p:pic>
          <p:nvPicPr>
            <p:cNvPr id="420" name="Image" descr="Image"/>
            <p:cNvPicPr>
              <a:picLocks noChangeAspect="1"/>
            </p:cNvPicPr>
            <p:nvPr/>
          </p:nvPicPr>
          <p:blipFill>
            <a:blip r:embed="rId3"/>
            <a:stretch>
              <a:fillRect/>
            </a:stretch>
          </p:blipFill>
          <p:spPr>
            <a:xfrm>
              <a:off x="203200" y="203200"/>
              <a:ext cx="7704970" cy="10020077"/>
            </a:xfrm>
            <a:prstGeom prst="rect">
              <a:avLst/>
            </a:prstGeom>
            <a:ln>
              <a:noFill/>
            </a:ln>
            <a:effectLst/>
          </p:spPr>
        </p:pic>
        <p:pic>
          <p:nvPicPr>
            <p:cNvPr id="419" name="Image" descr="Image"/>
            <p:cNvPicPr>
              <a:picLocks/>
            </p:cNvPicPr>
            <p:nvPr/>
          </p:nvPicPr>
          <p:blipFill>
            <a:blip r:embed="rId4"/>
            <a:stretch>
              <a:fillRect/>
            </a:stretch>
          </p:blipFill>
          <p:spPr>
            <a:xfrm>
              <a:off x="0" y="0"/>
              <a:ext cx="8111370" cy="10464577"/>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How Developers use Social Media"/>
          <p:cNvSpPr txBox="1">
            <a:spLocks noGrp="1"/>
          </p:cNvSpPr>
          <p:nvPr>
            <p:ph type="title"/>
          </p:nvPr>
        </p:nvSpPr>
        <p:spPr>
          <a:prstGeom prst="rect">
            <a:avLst/>
          </a:prstGeom>
        </p:spPr>
        <p:txBody>
          <a:bodyPr/>
          <a:lstStyle/>
          <a:p>
            <a:r>
              <a:rPr lang="en-US" dirty="0"/>
              <a:t>Communicate Development Activities with Different Channels</a:t>
            </a:r>
            <a:endParaRPr dirty="0"/>
          </a:p>
        </p:txBody>
      </p:sp>
      <p:sp>
        <p:nvSpPr>
          <p:cNvPr id="428" name="“How Social and Communication Channels Shape and Challenge a Participatory Culture in Software Development” Storey et al, TSE 2015"/>
          <p:cNvSpPr txBox="1">
            <a:spLocks noGrp="1"/>
          </p:cNvSpPr>
          <p:nvPr>
            <p:ph idx="1"/>
          </p:nvPr>
        </p:nvSpPr>
        <p:spPr>
          <a:xfrm>
            <a:off x="838199" y="1500160"/>
            <a:ext cx="10162309" cy="1280082"/>
          </a:xfrm>
          <a:prstGeom prst="rect">
            <a:avLst/>
          </a:prstGeom>
        </p:spPr>
        <p:txBody>
          <a:bodyPr>
            <a:normAutofit/>
          </a:bodyPr>
          <a:lstStyle/>
          <a:p>
            <a:pPr defTabSz="210502">
              <a:defRPr sz="2805"/>
            </a:pPr>
            <a:r>
              <a:rPr lang="en-US" dirty="0"/>
              <a:t>On average, developers use </a:t>
            </a:r>
            <a:r>
              <a:rPr lang="en-US" i="1" dirty="0"/>
              <a:t>eleven</a:t>
            </a:r>
            <a:r>
              <a:rPr lang="en-US" dirty="0"/>
              <a:t> channels to stay up-to-date on development activities</a:t>
            </a:r>
          </a:p>
          <a:p>
            <a:pPr marL="0" indent="0" defTabSz="210502">
              <a:buNone/>
              <a:defRPr sz="2805"/>
            </a:pPr>
            <a:endParaRPr dirty="0"/>
          </a:p>
        </p:txBody>
      </p:sp>
      <p:pic>
        <p:nvPicPr>
          <p:cNvPr id="430" name="Image" descr="Image"/>
          <p:cNvPicPr>
            <a:picLocks noChangeAspect="1"/>
          </p:cNvPicPr>
          <p:nvPr/>
        </p:nvPicPr>
        <p:blipFill>
          <a:blip r:embed="rId3"/>
          <a:stretch>
            <a:fillRect/>
          </a:stretch>
        </p:blipFill>
        <p:spPr>
          <a:xfrm>
            <a:off x="2540000" y="2350751"/>
            <a:ext cx="7112000" cy="4108451"/>
          </a:xfrm>
          <a:prstGeom prst="rect">
            <a:avLst/>
          </a:prstGeom>
          <a:ln w="12700">
            <a:miter lim="400000"/>
          </a:ln>
        </p:spPr>
      </p:pic>
      <p:sp>
        <p:nvSpPr>
          <p:cNvPr id="3" name="TextBox 2">
            <a:extLst>
              <a:ext uri="{FF2B5EF4-FFF2-40B4-BE49-F238E27FC236}">
                <a16:creationId xmlns:a16="http://schemas.microsoft.com/office/drawing/2014/main" id="{858095DF-CAB6-8D2E-1F4B-60112C01EEE8}"/>
              </a:ext>
            </a:extLst>
          </p:cNvPr>
          <p:cNvSpPr txBox="1"/>
          <p:nvPr/>
        </p:nvSpPr>
        <p:spPr>
          <a:xfrm>
            <a:off x="1191491" y="6459202"/>
            <a:ext cx="10162309"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defTabSz="210502">
              <a:defRPr sz="2805"/>
            </a:pPr>
            <a:r>
              <a:rPr lang="en-US" sz="1400" dirty="0">
                <a:solidFill>
                  <a:schemeClr val="tx1"/>
                </a:solidFill>
              </a:rPr>
              <a:t>“How Social and Communication Channels Shape and Challenge a Participatory Culture in Software Development” </a:t>
            </a:r>
            <a:r>
              <a:rPr lang="en-US" sz="1400" dirty="0" err="1">
                <a:solidFill>
                  <a:schemeClr val="tx1"/>
                </a:solidFill>
              </a:rPr>
              <a:t>Storey</a:t>
            </a:r>
            <a:r>
              <a:rPr lang="en-US" sz="1400" dirty="0">
                <a:solidFill>
                  <a:schemeClr val="tx1"/>
                </a:solidFill>
              </a:rPr>
              <a:t> et al, TSE 2015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5084-DEE0-38A3-8C6B-AA258EBD361C}"/>
              </a:ext>
            </a:extLst>
          </p:cNvPr>
          <p:cNvSpPr>
            <a:spLocks noGrp="1"/>
          </p:cNvSpPr>
          <p:nvPr>
            <p:ph type="title"/>
          </p:nvPr>
        </p:nvSpPr>
        <p:spPr/>
        <p:txBody>
          <a:bodyPr>
            <a:noAutofit/>
          </a:bodyPr>
          <a:lstStyle/>
          <a:p>
            <a:r>
              <a:rPr lang="en-US" sz="3600" dirty="0"/>
              <a:t>software engineering must encompass 3 Ps:</a:t>
            </a:r>
          </a:p>
        </p:txBody>
      </p:sp>
      <p:sp>
        <p:nvSpPr>
          <p:cNvPr id="4" name="Slide Number Placeholder 3">
            <a:extLst>
              <a:ext uri="{FF2B5EF4-FFF2-40B4-BE49-F238E27FC236}">
                <a16:creationId xmlns:a16="http://schemas.microsoft.com/office/drawing/2014/main" id="{6CA74BD2-BCBE-B6ED-D782-AFF1ABCE433C}"/>
              </a:ext>
            </a:extLst>
          </p:cNvPr>
          <p:cNvSpPr>
            <a:spLocks noGrp="1"/>
          </p:cNvSpPr>
          <p:nvPr>
            <p:ph type="sldNum" sz="quarter" idx="12"/>
          </p:nvPr>
        </p:nvSpPr>
        <p:spPr/>
        <p:txBody>
          <a:bodyPr>
            <a:normAutofit/>
          </a:bodyPr>
          <a:lstStyle/>
          <a:p>
            <a:pPr>
              <a:spcAft>
                <a:spcPts val="600"/>
              </a:spcAft>
            </a:pPr>
            <a:fld id="{20F37917-FD3A-4669-9018-DA04BCDD3D75}" type="slidenum">
              <a:rPr lang="en-US" smtClean="0"/>
              <a:pPr>
                <a:spcAft>
                  <a:spcPts val="600"/>
                </a:spcAft>
              </a:pPr>
              <a:t>2</a:t>
            </a:fld>
            <a:endParaRPr lang="en-US"/>
          </a:p>
        </p:txBody>
      </p:sp>
      <p:grpSp>
        <p:nvGrpSpPr>
          <p:cNvPr id="19" name="Group 18">
            <a:extLst>
              <a:ext uri="{FF2B5EF4-FFF2-40B4-BE49-F238E27FC236}">
                <a16:creationId xmlns:a16="http://schemas.microsoft.com/office/drawing/2014/main" id="{BAE07CBA-A3E0-8138-AD4F-EDAD7DF2E04D}"/>
              </a:ext>
            </a:extLst>
          </p:cNvPr>
          <p:cNvGrpSpPr/>
          <p:nvPr/>
        </p:nvGrpSpPr>
        <p:grpSpPr>
          <a:xfrm>
            <a:off x="4549125" y="1831500"/>
            <a:ext cx="3093750" cy="3195001"/>
            <a:chOff x="75768" y="2403793"/>
            <a:chExt cx="3093750" cy="3195001"/>
          </a:xfrm>
        </p:grpSpPr>
        <p:grpSp>
          <p:nvGrpSpPr>
            <p:cNvPr id="18" name="Group 17">
              <a:extLst>
                <a:ext uri="{FF2B5EF4-FFF2-40B4-BE49-F238E27FC236}">
                  <a16:creationId xmlns:a16="http://schemas.microsoft.com/office/drawing/2014/main" id="{89883390-177F-026C-BE5C-80A25E0B6A6B}"/>
                </a:ext>
              </a:extLst>
            </p:cNvPr>
            <p:cNvGrpSpPr/>
            <p:nvPr/>
          </p:nvGrpSpPr>
          <p:grpSpPr>
            <a:xfrm>
              <a:off x="679050" y="2403793"/>
              <a:ext cx="1887187" cy="1887187"/>
              <a:chOff x="679050" y="2403793"/>
              <a:chExt cx="1887187" cy="1887187"/>
            </a:xfrm>
          </p:grpSpPr>
          <p:sp>
            <p:nvSpPr>
              <p:cNvPr id="7" name="Rectangle: Diagonal Corners Rounded 6">
                <a:extLst>
                  <a:ext uri="{FF2B5EF4-FFF2-40B4-BE49-F238E27FC236}">
                    <a16:creationId xmlns:a16="http://schemas.microsoft.com/office/drawing/2014/main" id="{FE5CFDFB-D7F8-0C85-D172-AA18D8A4D0D0}"/>
                  </a:ext>
                </a:extLst>
              </p:cNvPr>
              <p:cNvSpPr/>
              <p:nvPr/>
            </p:nvSpPr>
            <p:spPr>
              <a:xfrm>
                <a:off x="679050"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8" name="Rectangle 7" descr="Gears">
                <a:extLst>
                  <a:ext uri="{FF2B5EF4-FFF2-40B4-BE49-F238E27FC236}">
                    <a16:creationId xmlns:a16="http://schemas.microsoft.com/office/drawing/2014/main" id="{32F2A40F-4505-33DE-EC1E-942D7ACE053B}"/>
                  </a:ext>
                </a:extLst>
              </p:cNvPr>
              <p:cNvSpPr/>
              <p:nvPr/>
            </p:nvSpPr>
            <p:spPr>
              <a:xfrm>
                <a:off x="1081237" y="2805981"/>
                <a:ext cx="1082812" cy="10828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9" name="Freeform: Shape 8">
              <a:extLst>
                <a:ext uri="{FF2B5EF4-FFF2-40B4-BE49-F238E27FC236}">
                  <a16:creationId xmlns:a16="http://schemas.microsoft.com/office/drawing/2014/main" id="{ED48BFF9-798E-E548-8D64-DE65BAE67764}"/>
                </a:ext>
              </a:extLst>
            </p:cNvPr>
            <p:cNvSpPr/>
            <p:nvPr/>
          </p:nvSpPr>
          <p:spPr>
            <a:xfrm>
              <a:off x="75768" y="487879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dirty="0"/>
                <a:t>Processes, </a:t>
              </a:r>
            </a:p>
          </p:txBody>
        </p:sp>
      </p:grpSp>
      <p:grpSp>
        <p:nvGrpSpPr>
          <p:cNvPr id="17" name="Group 16">
            <a:extLst>
              <a:ext uri="{FF2B5EF4-FFF2-40B4-BE49-F238E27FC236}">
                <a16:creationId xmlns:a16="http://schemas.microsoft.com/office/drawing/2014/main" id="{6C34B220-1644-4220-EEB3-7375BA3C743F}"/>
              </a:ext>
            </a:extLst>
          </p:cNvPr>
          <p:cNvGrpSpPr/>
          <p:nvPr/>
        </p:nvGrpSpPr>
        <p:grpSpPr>
          <a:xfrm>
            <a:off x="1455375" y="1831499"/>
            <a:ext cx="3093750" cy="3195001"/>
            <a:chOff x="3710925" y="2403793"/>
            <a:chExt cx="3093750" cy="3195001"/>
          </a:xfrm>
        </p:grpSpPr>
        <p:sp>
          <p:nvSpPr>
            <p:cNvPr id="11" name="Rectangle: Diagonal Corners Rounded 10">
              <a:extLst>
                <a:ext uri="{FF2B5EF4-FFF2-40B4-BE49-F238E27FC236}">
                  <a16:creationId xmlns:a16="http://schemas.microsoft.com/office/drawing/2014/main" id="{A2F64650-89BB-DA61-3734-DA7C983E8421}"/>
                </a:ext>
              </a:extLst>
            </p:cNvPr>
            <p:cNvSpPr/>
            <p:nvPr/>
          </p:nvSpPr>
          <p:spPr>
            <a:xfrm>
              <a:off x="4314206"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12" name="Rectangle 11" descr="Illustrator with solid fill">
              <a:extLst>
                <a:ext uri="{FF2B5EF4-FFF2-40B4-BE49-F238E27FC236}">
                  <a16:creationId xmlns:a16="http://schemas.microsoft.com/office/drawing/2014/main" id="{A087BE35-5179-AF70-942D-4F3F8F35BC53}"/>
                </a:ext>
              </a:extLst>
            </p:cNvPr>
            <p:cNvSpPr/>
            <p:nvPr/>
          </p:nvSpPr>
          <p:spPr>
            <a:xfrm>
              <a:off x="4716393" y="2805981"/>
              <a:ext cx="1082812" cy="1082812"/>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5ECF6FAD-BE93-AB91-E927-4F339725FD21}"/>
                </a:ext>
              </a:extLst>
            </p:cNvPr>
            <p:cNvSpPr/>
            <p:nvPr/>
          </p:nvSpPr>
          <p:spPr>
            <a:xfrm>
              <a:off x="3710925" y="487879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dirty="0"/>
                <a:t>Programs, </a:t>
              </a:r>
            </a:p>
          </p:txBody>
        </p:sp>
      </p:grpSp>
      <p:grpSp>
        <p:nvGrpSpPr>
          <p:cNvPr id="20" name="Group 19">
            <a:extLst>
              <a:ext uri="{FF2B5EF4-FFF2-40B4-BE49-F238E27FC236}">
                <a16:creationId xmlns:a16="http://schemas.microsoft.com/office/drawing/2014/main" id="{067A21F0-3945-9172-9240-12422D41B44C}"/>
              </a:ext>
            </a:extLst>
          </p:cNvPr>
          <p:cNvGrpSpPr/>
          <p:nvPr/>
        </p:nvGrpSpPr>
        <p:grpSpPr>
          <a:xfrm>
            <a:off x="7642875" y="1831499"/>
            <a:ext cx="3093750" cy="3195001"/>
            <a:chOff x="7346081" y="2403793"/>
            <a:chExt cx="3093750" cy="3195001"/>
          </a:xfrm>
        </p:grpSpPr>
        <p:sp>
          <p:nvSpPr>
            <p:cNvPr id="14" name="Rectangle: Diagonal Corners Rounded 13">
              <a:extLst>
                <a:ext uri="{FF2B5EF4-FFF2-40B4-BE49-F238E27FC236}">
                  <a16:creationId xmlns:a16="http://schemas.microsoft.com/office/drawing/2014/main" id="{FCF2E1D3-3DBA-B5DD-1F43-979AC284952D}"/>
                </a:ext>
              </a:extLst>
            </p:cNvPr>
            <p:cNvSpPr/>
            <p:nvPr/>
          </p:nvSpPr>
          <p:spPr>
            <a:xfrm>
              <a:off x="7949362"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15" name="Rectangle 14" descr="Group">
              <a:extLst>
                <a:ext uri="{FF2B5EF4-FFF2-40B4-BE49-F238E27FC236}">
                  <a16:creationId xmlns:a16="http://schemas.microsoft.com/office/drawing/2014/main" id="{B9B6951B-5B1B-6E40-223A-E2559DF93DF2}"/>
                </a:ext>
              </a:extLst>
            </p:cNvPr>
            <p:cNvSpPr/>
            <p:nvPr/>
          </p:nvSpPr>
          <p:spPr>
            <a:xfrm>
              <a:off x="8351550" y="2805981"/>
              <a:ext cx="1082812" cy="108281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53E0218E-66E1-1735-4579-8AC3AC75EEAC}"/>
                </a:ext>
              </a:extLst>
            </p:cNvPr>
            <p:cNvSpPr/>
            <p:nvPr/>
          </p:nvSpPr>
          <p:spPr>
            <a:xfrm>
              <a:off x="7346081" y="487879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dirty="0">
                  <a:solidFill>
                    <a:srgbClr val="FF0000"/>
                  </a:solidFill>
                </a:rPr>
                <a:t>and People</a:t>
              </a:r>
            </a:p>
          </p:txBody>
        </p:sp>
      </p:grpSp>
    </p:spTree>
    <p:extLst>
      <p:ext uri="{BB962C8B-B14F-4D97-AF65-F5344CB8AC3E}">
        <p14:creationId xmlns:p14="http://schemas.microsoft.com/office/powerpoint/2010/main" val="3712088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1E4F45-8BF1-794C-A5B7-972F59E1949A}"/>
              </a:ext>
            </a:extLst>
          </p:cNvPr>
          <p:cNvSpPr>
            <a:spLocks noGrp="1"/>
          </p:cNvSpPr>
          <p:nvPr>
            <p:ph type="title"/>
          </p:nvPr>
        </p:nvSpPr>
        <p:spPr>
          <a:xfrm>
            <a:off x="831850" y="1709739"/>
            <a:ext cx="10515600" cy="1719262"/>
          </a:xfrm>
        </p:spPr>
        <p:txBody>
          <a:bodyPr>
            <a:normAutofit/>
          </a:bodyPr>
          <a:lstStyle/>
          <a:p>
            <a:r>
              <a:rPr lang="en-US" sz="4000" dirty="0"/>
              <a:t>How do you encourage team members to treat each other well?</a:t>
            </a:r>
          </a:p>
        </p:txBody>
      </p:sp>
      <p:sp>
        <p:nvSpPr>
          <p:cNvPr id="7" name="Text Placeholder 6">
            <a:extLst>
              <a:ext uri="{FF2B5EF4-FFF2-40B4-BE49-F238E27FC236}">
                <a16:creationId xmlns:a16="http://schemas.microsoft.com/office/drawing/2014/main" id="{8A794C5B-D1C9-484B-BB6B-2574F339C2DD}"/>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BB2DC7AE-4ADF-EB46-931A-3C6E988BEFB6}"/>
              </a:ext>
            </a:extLst>
          </p:cNvPr>
          <p:cNvSpPr>
            <a:spLocks noGrp="1"/>
          </p:cNvSpPr>
          <p:nvPr>
            <p:ph type="sldNum" sz="quarter" idx="12"/>
          </p:nvPr>
        </p:nvSpPr>
        <p:spPr/>
        <p:txBody>
          <a:bodyPr/>
          <a:lstStyle/>
          <a:p>
            <a:fld id="{86CB4B4D-7CA3-9044-876B-883B54F8677D}" type="slidenum">
              <a:rPr lang="en-US" smtClean="0"/>
              <a:t>20</a:t>
            </a:fld>
            <a:endParaRPr lang="en-US"/>
          </a:p>
        </p:txBody>
      </p:sp>
    </p:spTree>
    <p:extLst>
      <p:ext uri="{BB962C8B-B14F-4D97-AF65-F5344CB8AC3E}">
        <p14:creationId xmlns:p14="http://schemas.microsoft.com/office/powerpoint/2010/main" val="1387160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Three Pillars of Social Skills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Pillar 1: </a:t>
            </a:r>
            <a:r>
              <a:rPr lang="en-US" b="1" dirty="0"/>
              <a:t>Humility</a:t>
            </a:r>
            <a:r>
              <a:rPr lang="en-US" dirty="0"/>
              <a:t>: You are not the center of the universe (nor is your code!). You’re neither omniscient nor infallible. You’re open to self-improvement.</a:t>
            </a:r>
          </a:p>
          <a:p>
            <a:r>
              <a:rPr lang="en-US" dirty="0"/>
              <a:t>Pillar 2: </a:t>
            </a:r>
            <a:r>
              <a:rPr lang="en-US" b="1" dirty="0"/>
              <a:t>Respect</a:t>
            </a:r>
            <a:r>
              <a:rPr lang="en-US" dirty="0"/>
              <a:t>: You genuinely care about others you work with. You treat them kindly and appreciate their abilities and accomplishments.</a:t>
            </a:r>
          </a:p>
          <a:p>
            <a:r>
              <a:rPr lang="en-US" dirty="0"/>
              <a:t>Pillar 3: </a:t>
            </a:r>
            <a:r>
              <a:rPr lang="en-US" b="1" dirty="0"/>
              <a:t>Trust</a:t>
            </a:r>
            <a:r>
              <a:rPr lang="en-US" dirty="0"/>
              <a:t>: You believe others are competent and will do the right thing, and you’re OK with letting them drive when appropriate.</a:t>
            </a:r>
          </a:p>
          <a:p>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21</a:t>
            </a:fld>
            <a:endParaRPr lang="en-US"/>
          </a:p>
        </p:txBody>
      </p:sp>
      <p:sp>
        <p:nvSpPr>
          <p:cNvPr id="6" name="From “Debugging Teams” by Ben Collins-Sussman and Brian Fitzpatrick">
            <a:extLst>
              <a:ext uri="{FF2B5EF4-FFF2-40B4-BE49-F238E27FC236}">
                <a16:creationId xmlns:a16="http://schemas.microsoft.com/office/drawing/2014/main" id="{CC696048-B703-4A4F-88CF-E41236D63578}"/>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415626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22</a:t>
            </a:fld>
            <a:endParaRPr lang="en-US"/>
          </a:p>
        </p:txBody>
      </p:sp>
      <p:sp>
        <p:nvSpPr>
          <p:cNvPr id="6" name="“Man, you totally got the control flow wrong on that method there. You should be using the standard foobar code pattern like everyone else”">
            <a:extLst>
              <a:ext uri="{FF2B5EF4-FFF2-40B4-BE49-F238E27FC236}">
                <a16:creationId xmlns:a16="http://schemas.microsoft.com/office/drawing/2014/main" id="{3F2D18F3-A17E-6E40-8E75-57D08B228B51}"/>
              </a:ext>
            </a:extLst>
          </p:cNvPr>
          <p:cNvSpPr txBox="1"/>
          <p:nvPr/>
        </p:nvSpPr>
        <p:spPr>
          <a:xfrm>
            <a:off x="953980" y="3509565"/>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grpSp>
        <p:nvGrpSpPr>
          <p:cNvPr id="7" name="Group">
            <a:extLst>
              <a:ext uri="{FF2B5EF4-FFF2-40B4-BE49-F238E27FC236}">
                <a16:creationId xmlns:a16="http://schemas.microsoft.com/office/drawing/2014/main" id="{8BAA38B1-5D80-AB41-868C-1FAF399BA6E1}"/>
              </a:ext>
            </a:extLst>
          </p:cNvPr>
          <p:cNvGrpSpPr/>
          <p:nvPr/>
        </p:nvGrpSpPr>
        <p:grpSpPr>
          <a:xfrm>
            <a:off x="1756509" y="2948680"/>
            <a:ext cx="932855" cy="890548"/>
            <a:chOff x="1234868" y="348488"/>
            <a:chExt cx="1865709" cy="1781093"/>
          </a:xfrm>
        </p:grpSpPr>
        <p:sp>
          <p:nvSpPr>
            <p:cNvPr id="8" name="Callout">
              <a:extLst>
                <a:ext uri="{FF2B5EF4-FFF2-40B4-BE49-F238E27FC236}">
                  <a16:creationId xmlns:a16="http://schemas.microsoft.com/office/drawing/2014/main" id="{83AB802B-F403-9D44-8857-FB0CCBCC3621}"/>
                </a:ext>
              </a:extLst>
            </p:cNvPr>
            <p:cNvSpPr/>
            <p:nvPr/>
          </p:nvSpPr>
          <p:spPr>
            <a:xfrm>
              <a:off x="1234868" y="961181"/>
              <a:ext cx="1191420" cy="1168401"/>
            </a:xfrm>
            <a:custGeom>
              <a:avLst/>
              <a:gdLst/>
              <a:ahLst/>
              <a:cxnLst>
                <a:cxn ang="0">
                  <a:pos x="wd2" y="hd2"/>
                </a:cxn>
                <a:cxn ang="5400000">
                  <a:pos x="wd2" y="hd2"/>
                </a:cxn>
                <a:cxn ang="10800000">
                  <a:pos x="wd2" y="hd2"/>
                </a:cxn>
                <a:cxn ang="16200000">
                  <a:pos x="wd2" y="hd2"/>
                </a:cxn>
              </a:cxnLst>
              <a:rect l="0" t="0" r="r" b="b"/>
              <a:pathLst>
                <a:path w="21600" h="21600" extrusionOk="0">
                  <a:moveTo>
                    <a:pt x="11160" y="0"/>
                  </a:moveTo>
                  <a:lnTo>
                    <a:pt x="9001" y="10316"/>
                  </a:lnTo>
                  <a:lnTo>
                    <a:pt x="1079" y="10316"/>
                  </a:lnTo>
                  <a:cubicBezTo>
                    <a:pt x="483" y="10316"/>
                    <a:pt x="0" y="10808"/>
                    <a:pt x="0" y="11416"/>
                  </a:cubicBezTo>
                  <a:lnTo>
                    <a:pt x="0" y="20499"/>
                  </a:lnTo>
                  <a:cubicBezTo>
                    <a:pt x="0" y="21108"/>
                    <a:pt x="483" y="21600"/>
                    <a:pt x="1079" y="21600"/>
                  </a:cubicBezTo>
                  <a:lnTo>
                    <a:pt x="20521" y="21600"/>
                  </a:lnTo>
                  <a:cubicBezTo>
                    <a:pt x="21117" y="21600"/>
                    <a:pt x="21600" y="21108"/>
                    <a:pt x="21600" y="20499"/>
                  </a:cubicBezTo>
                  <a:lnTo>
                    <a:pt x="21600" y="11416"/>
                  </a:lnTo>
                  <a:cubicBezTo>
                    <a:pt x="21600" y="10808"/>
                    <a:pt x="21117" y="10316"/>
                    <a:pt x="20521" y="10316"/>
                  </a:cubicBezTo>
                  <a:lnTo>
                    <a:pt x="13318" y="10316"/>
                  </a:lnTo>
                  <a:lnTo>
                    <a:pt x="1116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9" name="This is personal">
              <a:extLst>
                <a:ext uri="{FF2B5EF4-FFF2-40B4-BE49-F238E27FC236}">
                  <a16:creationId xmlns:a16="http://schemas.microsoft.com/office/drawing/2014/main" id="{5E079389-B030-4C48-AF89-817F88A78E70}"/>
                </a:ext>
              </a:extLst>
            </p:cNvPr>
            <p:cNvSpPr/>
            <p:nvPr/>
          </p:nvSpPr>
          <p:spPr>
            <a:xfrm>
              <a:off x="1830578" y="34848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This is personal</a:t>
              </a:r>
            </a:p>
          </p:txBody>
        </p:sp>
      </p:grpSp>
      <p:grpSp>
        <p:nvGrpSpPr>
          <p:cNvPr id="10" name="Group">
            <a:extLst>
              <a:ext uri="{FF2B5EF4-FFF2-40B4-BE49-F238E27FC236}">
                <a16:creationId xmlns:a16="http://schemas.microsoft.com/office/drawing/2014/main" id="{5EFB6239-E660-694F-A3AA-345A118A1145}"/>
              </a:ext>
            </a:extLst>
          </p:cNvPr>
          <p:cNvGrpSpPr/>
          <p:nvPr/>
        </p:nvGrpSpPr>
        <p:grpSpPr>
          <a:xfrm>
            <a:off x="5633243" y="3019212"/>
            <a:ext cx="925514" cy="869697"/>
            <a:chOff x="3300396" y="348488"/>
            <a:chExt cx="1851026" cy="1739392"/>
          </a:xfrm>
        </p:grpSpPr>
        <p:sp>
          <p:nvSpPr>
            <p:cNvPr id="11" name="Callout">
              <a:extLst>
                <a:ext uri="{FF2B5EF4-FFF2-40B4-BE49-F238E27FC236}">
                  <a16:creationId xmlns:a16="http://schemas.microsoft.com/office/drawing/2014/main" id="{6ECC0786-B39C-BD4F-9B6A-DFB13E5517AE}"/>
                </a:ext>
              </a:extLst>
            </p:cNvPr>
            <p:cNvSpPr/>
            <p:nvPr/>
          </p:nvSpPr>
          <p:spPr>
            <a:xfrm>
              <a:off x="3300396" y="785335"/>
              <a:ext cx="1851026" cy="1302545"/>
            </a:xfrm>
            <a:custGeom>
              <a:avLst/>
              <a:gdLst/>
              <a:ahLst/>
              <a:cxnLst>
                <a:cxn ang="0">
                  <a:pos x="wd2" y="hd2"/>
                </a:cxn>
                <a:cxn ang="5400000">
                  <a:pos x="wd2" y="hd2"/>
                </a:cxn>
                <a:cxn ang="10800000">
                  <a:pos x="wd2" y="hd2"/>
                </a:cxn>
                <a:cxn ang="16200000">
                  <a:pos x="wd2" y="hd2"/>
                </a:cxn>
              </a:cxnLst>
              <a:rect l="0" t="0" r="r" b="b"/>
              <a:pathLst>
                <a:path w="21600" h="21600" extrusionOk="0">
                  <a:moveTo>
                    <a:pt x="14880" y="0"/>
                  </a:moveTo>
                  <a:lnTo>
                    <a:pt x="13491" y="9253"/>
                  </a:lnTo>
                  <a:lnTo>
                    <a:pt x="695" y="9253"/>
                  </a:lnTo>
                  <a:cubicBezTo>
                    <a:pt x="311" y="9253"/>
                    <a:pt x="0" y="9695"/>
                    <a:pt x="0" y="10241"/>
                  </a:cubicBezTo>
                  <a:lnTo>
                    <a:pt x="0" y="20613"/>
                  </a:lnTo>
                  <a:cubicBezTo>
                    <a:pt x="0" y="21158"/>
                    <a:pt x="311" y="21600"/>
                    <a:pt x="695" y="21600"/>
                  </a:cubicBezTo>
                  <a:lnTo>
                    <a:pt x="20905" y="21600"/>
                  </a:lnTo>
                  <a:cubicBezTo>
                    <a:pt x="21289" y="21600"/>
                    <a:pt x="21600" y="21158"/>
                    <a:pt x="21600" y="20613"/>
                  </a:cubicBezTo>
                  <a:lnTo>
                    <a:pt x="21600" y="10241"/>
                  </a:lnTo>
                  <a:cubicBezTo>
                    <a:pt x="21600" y="9695"/>
                    <a:pt x="21289" y="9253"/>
                    <a:pt x="20905" y="9253"/>
                  </a:cubicBezTo>
                  <a:lnTo>
                    <a:pt x="16269" y="9253"/>
                  </a:lnTo>
                  <a:lnTo>
                    <a:pt x="1488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2" name="Is this really that black and white?">
              <a:extLst>
                <a:ext uri="{FF2B5EF4-FFF2-40B4-BE49-F238E27FC236}">
                  <a16:creationId xmlns:a16="http://schemas.microsoft.com/office/drawing/2014/main" id="{F90FCD1F-FDA1-5945-815A-8E602612C09C}"/>
                </a:ext>
              </a:extLst>
            </p:cNvPr>
            <p:cNvSpPr/>
            <p:nvPr/>
          </p:nvSpPr>
          <p:spPr>
            <a:xfrm>
              <a:off x="3455842" y="348488"/>
              <a:ext cx="1270003"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Is this really that black and white?</a:t>
              </a:r>
            </a:p>
          </p:txBody>
        </p:sp>
      </p:grpSp>
      <p:grpSp>
        <p:nvGrpSpPr>
          <p:cNvPr id="13" name="Group">
            <a:extLst>
              <a:ext uri="{FF2B5EF4-FFF2-40B4-BE49-F238E27FC236}">
                <a16:creationId xmlns:a16="http://schemas.microsoft.com/office/drawing/2014/main" id="{7EBFDD50-977D-9F47-B004-E4C08D88476E}"/>
              </a:ext>
            </a:extLst>
          </p:cNvPr>
          <p:cNvGrpSpPr/>
          <p:nvPr/>
        </p:nvGrpSpPr>
        <p:grpSpPr>
          <a:xfrm>
            <a:off x="983294" y="3823700"/>
            <a:ext cx="2310318" cy="1719946"/>
            <a:chOff x="1034677" y="0"/>
            <a:chExt cx="4620634" cy="3439890"/>
          </a:xfrm>
        </p:grpSpPr>
        <p:sp>
          <p:nvSpPr>
            <p:cNvPr id="14" name="Callout">
              <a:extLst>
                <a:ext uri="{FF2B5EF4-FFF2-40B4-BE49-F238E27FC236}">
                  <a16:creationId xmlns:a16="http://schemas.microsoft.com/office/drawing/2014/main" id="{0376752A-20B1-AB4D-8E45-7A3CC5976F15}"/>
                </a:ext>
              </a:extLst>
            </p:cNvPr>
            <p:cNvSpPr/>
            <p:nvPr/>
          </p:nvSpPr>
          <p:spPr>
            <a:xfrm>
              <a:off x="1034677" y="0"/>
              <a:ext cx="4570810" cy="1829989"/>
            </a:xfrm>
            <a:custGeom>
              <a:avLst/>
              <a:gdLst/>
              <a:ahLst/>
              <a:cxnLst>
                <a:cxn ang="0">
                  <a:pos x="wd2" y="hd2"/>
                </a:cxn>
                <a:cxn ang="5400000">
                  <a:pos x="wd2" y="hd2"/>
                </a:cxn>
                <a:cxn ang="10800000">
                  <a:pos x="wd2" y="hd2"/>
                </a:cxn>
                <a:cxn ang="16200000">
                  <a:pos x="wd2" y="hd2"/>
                </a:cxn>
              </a:cxnLst>
              <a:rect l="0" t="0" r="r" b="b"/>
              <a:pathLst>
                <a:path w="21600" h="21600" extrusionOk="0">
                  <a:moveTo>
                    <a:pt x="281" y="0"/>
                  </a:moveTo>
                  <a:cubicBezTo>
                    <a:pt x="126" y="0"/>
                    <a:pt x="0" y="314"/>
                    <a:pt x="0" y="703"/>
                  </a:cubicBezTo>
                  <a:lnTo>
                    <a:pt x="0" y="8338"/>
                  </a:lnTo>
                  <a:cubicBezTo>
                    <a:pt x="0" y="8727"/>
                    <a:pt x="126" y="9041"/>
                    <a:pt x="281" y="9041"/>
                  </a:cubicBezTo>
                  <a:lnTo>
                    <a:pt x="13777" y="9041"/>
                  </a:lnTo>
                  <a:lnTo>
                    <a:pt x="14342" y="21600"/>
                  </a:lnTo>
                  <a:lnTo>
                    <a:pt x="14906" y="9041"/>
                  </a:lnTo>
                  <a:lnTo>
                    <a:pt x="21319" y="9041"/>
                  </a:lnTo>
                  <a:cubicBezTo>
                    <a:pt x="21474" y="9041"/>
                    <a:pt x="21600" y="8727"/>
                    <a:pt x="21600" y="8338"/>
                  </a:cubicBezTo>
                  <a:lnTo>
                    <a:pt x="21600" y="703"/>
                  </a:lnTo>
                  <a:cubicBezTo>
                    <a:pt x="21600" y="314"/>
                    <a:pt x="21474" y="0"/>
                    <a:pt x="21319" y="0"/>
                  </a:cubicBezTo>
                  <a:lnTo>
                    <a:pt x="28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5" name="Are we demanding a specific change?">
              <a:extLst>
                <a:ext uri="{FF2B5EF4-FFF2-40B4-BE49-F238E27FC236}">
                  <a16:creationId xmlns:a16="http://schemas.microsoft.com/office/drawing/2014/main" id="{A745737B-7241-EC42-9E64-996ED4D8EF0A}"/>
                </a:ext>
              </a:extLst>
            </p:cNvPr>
            <p:cNvSpPr/>
            <p:nvPr/>
          </p:nvSpPr>
          <p:spPr>
            <a:xfrm>
              <a:off x="4385310" y="21698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Are we demanding a specific change?</a:t>
              </a:r>
            </a:p>
          </p:txBody>
        </p:sp>
      </p:grpSp>
      <p:grpSp>
        <p:nvGrpSpPr>
          <p:cNvPr id="16" name="Group">
            <a:extLst>
              <a:ext uri="{FF2B5EF4-FFF2-40B4-BE49-F238E27FC236}">
                <a16:creationId xmlns:a16="http://schemas.microsoft.com/office/drawing/2014/main" id="{FFF4B864-EF3F-1C4B-8D5E-F5EE7EE64668}"/>
              </a:ext>
            </a:extLst>
          </p:cNvPr>
          <p:cNvGrpSpPr/>
          <p:nvPr/>
        </p:nvGrpSpPr>
        <p:grpSpPr>
          <a:xfrm>
            <a:off x="6364431" y="3810439"/>
            <a:ext cx="2016721" cy="1952208"/>
            <a:chOff x="447644" y="0"/>
            <a:chExt cx="4033440" cy="3904415"/>
          </a:xfrm>
        </p:grpSpPr>
        <p:sp>
          <p:nvSpPr>
            <p:cNvPr id="17" name="Callout">
              <a:extLst>
                <a:ext uri="{FF2B5EF4-FFF2-40B4-BE49-F238E27FC236}">
                  <a16:creationId xmlns:a16="http://schemas.microsoft.com/office/drawing/2014/main" id="{12CA3982-3E60-AE49-8192-B1ECC2EA9B1C}"/>
                </a:ext>
              </a:extLst>
            </p:cNvPr>
            <p:cNvSpPr/>
            <p:nvPr/>
          </p:nvSpPr>
          <p:spPr>
            <a:xfrm>
              <a:off x="447644" y="0"/>
              <a:ext cx="4033442" cy="1883966"/>
            </a:xfrm>
            <a:custGeom>
              <a:avLst/>
              <a:gdLst/>
              <a:ahLst/>
              <a:cxnLst>
                <a:cxn ang="0">
                  <a:pos x="wd2" y="hd2"/>
                </a:cxn>
                <a:cxn ang="5400000">
                  <a:pos x="wd2" y="hd2"/>
                </a:cxn>
                <a:cxn ang="10800000">
                  <a:pos x="wd2" y="hd2"/>
                </a:cxn>
                <a:cxn ang="16200000">
                  <a:pos x="wd2" y="hd2"/>
                </a:cxn>
              </a:cxnLst>
              <a:rect l="0" t="0" r="r" b="b"/>
              <a:pathLst>
                <a:path w="21600" h="21600" extrusionOk="0">
                  <a:moveTo>
                    <a:pt x="319" y="0"/>
                  </a:moveTo>
                  <a:cubicBezTo>
                    <a:pt x="143" y="0"/>
                    <a:pt x="0" y="305"/>
                    <a:pt x="0" y="683"/>
                  </a:cubicBezTo>
                  <a:lnTo>
                    <a:pt x="0" y="8723"/>
                  </a:lnTo>
                  <a:cubicBezTo>
                    <a:pt x="0" y="9100"/>
                    <a:pt x="143" y="9405"/>
                    <a:pt x="319" y="9405"/>
                  </a:cubicBezTo>
                  <a:lnTo>
                    <a:pt x="12737" y="9405"/>
                  </a:lnTo>
                  <a:lnTo>
                    <a:pt x="13375" y="21600"/>
                  </a:lnTo>
                  <a:lnTo>
                    <a:pt x="14012" y="9405"/>
                  </a:lnTo>
                  <a:lnTo>
                    <a:pt x="21281" y="9405"/>
                  </a:lnTo>
                  <a:cubicBezTo>
                    <a:pt x="21457" y="9405"/>
                    <a:pt x="21600" y="9100"/>
                    <a:pt x="21600" y="8723"/>
                  </a:cubicBezTo>
                  <a:lnTo>
                    <a:pt x="21600" y="683"/>
                  </a:lnTo>
                  <a:cubicBezTo>
                    <a:pt x="21600" y="305"/>
                    <a:pt x="21457" y="0"/>
                    <a:pt x="21281" y="0"/>
                  </a:cubicBezTo>
                  <a:lnTo>
                    <a:pt x="319"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8" name="Everyone else does it right,…">
              <a:extLst>
                <a:ext uri="{FF2B5EF4-FFF2-40B4-BE49-F238E27FC236}">
                  <a16:creationId xmlns:a16="http://schemas.microsoft.com/office/drawing/2014/main" id="{63915225-E278-4A41-AD8D-3ECE0C55C698}"/>
                </a:ext>
              </a:extLst>
            </p:cNvPr>
            <p:cNvSpPr/>
            <p:nvPr/>
          </p:nvSpPr>
          <p:spPr>
            <a:xfrm>
              <a:off x="3124200" y="263441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a:defRPr sz="4000">
                  <a:solidFill>
                    <a:srgbClr val="000000"/>
                  </a:solidFill>
                </a:defRPr>
              </a:pPr>
              <a:r>
                <a:rPr sz="2000" dirty="0"/>
                <a:t>Everyone else does it right,</a:t>
              </a:r>
            </a:p>
            <a:p>
              <a:pPr>
                <a:defRPr sz="4000">
                  <a:solidFill>
                    <a:srgbClr val="000000"/>
                  </a:solidFill>
                </a:defRPr>
              </a:pPr>
              <a:r>
                <a:rPr sz="2000" dirty="0"/>
                <a:t>therefore you are stupid</a:t>
              </a:r>
            </a:p>
          </p:txBody>
        </p:sp>
      </p:gr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08182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advAuto="0"/>
      <p:bldP spid="13" grpId="0" animBg="1" advAuto="0"/>
      <p:bldP spid="16"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23</a:t>
            </a:fld>
            <a:endParaRPr lang="en-US"/>
          </a:p>
        </p:txBody>
      </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
        <p:nvSpPr>
          <p:cNvPr id="3" name="TextBox 2">
            <a:extLst>
              <a:ext uri="{FF2B5EF4-FFF2-40B4-BE49-F238E27FC236}">
                <a16:creationId xmlns:a16="http://schemas.microsoft.com/office/drawing/2014/main" id="{F243A5A6-FC86-E64B-BBF1-C8E766672796}"/>
              </a:ext>
            </a:extLst>
          </p:cNvPr>
          <p:cNvSpPr txBox="1"/>
          <p:nvPr/>
        </p:nvSpPr>
        <p:spPr>
          <a:xfrm>
            <a:off x="321733" y="6079067"/>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0" name="“Man, you totally got the control flow wrong on that method there. You should be using the standard foobar code pattern like everyone else”">
            <a:extLst>
              <a:ext uri="{FF2B5EF4-FFF2-40B4-BE49-F238E27FC236}">
                <a16:creationId xmlns:a16="http://schemas.microsoft.com/office/drawing/2014/main" id="{0C8DD69D-402F-6645-95BF-5A153A7318F0}"/>
              </a:ext>
            </a:extLst>
          </p:cNvPr>
          <p:cNvSpPr txBox="1"/>
          <p:nvPr/>
        </p:nvSpPr>
        <p:spPr>
          <a:xfrm>
            <a:off x="953980" y="1736449"/>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sp>
        <p:nvSpPr>
          <p:cNvPr id="21" name="“Hmm, I’m confused by the control flow in this section here. I wonder if the foobar code pattern might make this clearer and easier to maintain?">
            <a:extLst>
              <a:ext uri="{FF2B5EF4-FFF2-40B4-BE49-F238E27FC236}">
                <a16:creationId xmlns:a16="http://schemas.microsoft.com/office/drawing/2014/main" id="{3FD114F8-D434-EB41-A53F-330FB90DD007}"/>
              </a:ext>
            </a:extLst>
          </p:cNvPr>
          <p:cNvSpPr txBox="1"/>
          <p:nvPr/>
        </p:nvSpPr>
        <p:spPr>
          <a:xfrm>
            <a:off x="953980" y="3708335"/>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a:t>“Hmm, I’m confused by the control flow in this section here. I wonder if the foobar code pattern might make this clearer and easier to maintain?</a:t>
            </a:r>
          </a:p>
        </p:txBody>
      </p:sp>
      <p:grpSp>
        <p:nvGrpSpPr>
          <p:cNvPr id="22" name="Group">
            <a:extLst>
              <a:ext uri="{FF2B5EF4-FFF2-40B4-BE49-F238E27FC236}">
                <a16:creationId xmlns:a16="http://schemas.microsoft.com/office/drawing/2014/main" id="{BC6D6795-F7EC-074E-B628-7CE5BCC44F62}"/>
              </a:ext>
            </a:extLst>
          </p:cNvPr>
          <p:cNvGrpSpPr/>
          <p:nvPr/>
        </p:nvGrpSpPr>
        <p:grpSpPr>
          <a:xfrm>
            <a:off x="996462" y="3700968"/>
            <a:ext cx="2906515" cy="1719946"/>
            <a:chOff x="625737" y="0"/>
            <a:chExt cx="5813028" cy="3439889"/>
          </a:xfrm>
        </p:grpSpPr>
        <p:sp>
          <p:nvSpPr>
            <p:cNvPr id="23" name="Callout">
              <a:extLst>
                <a:ext uri="{FF2B5EF4-FFF2-40B4-BE49-F238E27FC236}">
                  <a16:creationId xmlns:a16="http://schemas.microsoft.com/office/drawing/2014/main" id="{BE68414A-C672-3640-8836-EACA6438AC54}"/>
                </a:ext>
              </a:extLst>
            </p:cNvPr>
            <p:cNvSpPr/>
            <p:nvPr/>
          </p:nvSpPr>
          <p:spPr>
            <a:xfrm>
              <a:off x="625737" y="0"/>
              <a:ext cx="5813029" cy="1829991"/>
            </a:xfrm>
            <a:custGeom>
              <a:avLst/>
              <a:gdLst/>
              <a:ahLst/>
              <a:cxnLst>
                <a:cxn ang="0">
                  <a:pos x="wd2" y="hd2"/>
                </a:cxn>
                <a:cxn ang="5400000">
                  <a:pos x="wd2" y="hd2"/>
                </a:cxn>
                <a:cxn ang="10800000">
                  <a:pos x="wd2" y="hd2"/>
                </a:cxn>
                <a:cxn ang="16200000">
                  <a:pos x="wd2" y="hd2"/>
                </a:cxn>
              </a:cxnLst>
              <a:rect l="0" t="0" r="r" b="b"/>
              <a:pathLst>
                <a:path w="21600" h="21600" extrusionOk="0">
                  <a:moveTo>
                    <a:pt x="221" y="0"/>
                  </a:moveTo>
                  <a:cubicBezTo>
                    <a:pt x="99" y="0"/>
                    <a:pt x="0" y="314"/>
                    <a:pt x="0" y="703"/>
                  </a:cubicBezTo>
                  <a:lnTo>
                    <a:pt x="0" y="8338"/>
                  </a:lnTo>
                  <a:cubicBezTo>
                    <a:pt x="0" y="8727"/>
                    <a:pt x="99" y="9041"/>
                    <a:pt x="221" y="9041"/>
                  </a:cubicBezTo>
                  <a:lnTo>
                    <a:pt x="15449" y="9041"/>
                  </a:lnTo>
                  <a:lnTo>
                    <a:pt x="15893" y="21600"/>
                  </a:lnTo>
                  <a:lnTo>
                    <a:pt x="16337" y="9041"/>
                  </a:lnTo>
                  <a:lnTo>
                    <a:pt x="21379" y="9041"/>
                  </a:lnTo>
                  <a:cubicBezTo>
                    <a:pt x="21501" y="9041"/>
                    <a:pt x="21600" y="8727"/>
                    <a:pt x="21600" y="8338"/>
                  </a:cubicBezTo>
                  <a:lnTo>
                    <a:pt x="21600" y="703"/>
                  </a:lnTo>
                  <a:cubicBezTo>
                    <a:pt x="21600" y="314"/>
                    <a:pt x="21501" y="0"/>
                    <a:pt x="21379" y="0"/>
                  </a:cubicBezTo>
                  <a:lnTo>
                    <a:pt x="22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24" name="Humility! This is about me, not you">
              <a:extLst>
                <a:ext uri="{FF2B5EF4-FFF2-40B4-BE49-F238E27FC236}">
                  <a16:creationId xmlns:a16="http://schemas.microsoft.com/office/drawing/2014/main" id="{2675ACD0-6E12-1446-9337-8FD3439EC1F8}"/>
                </a:ext>
              </a:extLst>
            </p:cNvPr>
            <p:cNvSpPr/>
            <p:nvPr/>
          </p:nvSpPr>
          <p:spPr>
            <a:xfrm>
              <a:off x="3976370" y="21698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a:defRPr sz="4000">
                  <a:solidFill>
                    <a:srgbClr val="000000"/>
                  </a:solidFill>
                </a:defRPr>
              </a:pPr>
              <a:r>
                <a:rPr sz="2000"/>
                <a:t>Humility! This is about </a:t>
              </a:r>
              <a:r>
                <a:rPr sz="2000" i="1"/>
                <a:t>me, </a:t>
              </a:r>
              <a:r>
                <a:rPr sz="2000"/>
                <a:t>not you</a:t>
              </a:r>
            </a:p>
          </p:txBody>
        </p:sp>
      </p:grpSp>
    </p:spTree>
    <p:extLst>
      <p:ext uri="{BB962C8B-B14F-4D97-AF65-F5344CB8AC3E}">
        <p14:creationId xmlns:p14="http://schemas.microsoft.com/office/powerpoint/2010/main" val="4646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ireman watering fire">
            <a:extLst>
              <a:ext uri="{FF2B5EF4-FFF2-40B4-BE49-F238E27FC236}">
                <a16:creationId xmlns:a16="http://schemas.microsoft.com/office/drawing/2014/main" id="{59D50739-73C3-8248-9737-267CAB82C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BFBC4-868B-8F49-B136-27FCB56DCD53}"/>
              </a:ext>
            </a:extLst>
          </p:cNvPr>
          <p:cNvSpPr>
            <a:spLocks noGrp="1"/>
          </p:cNvSpPr>
          <p:nvPr>
            <p:ph type="title"/>
          </p:nvPr>
        </p:nvSpPr>
        <p:spPr>
          <a:xfrm>
            <a:off x="838200" y="365125"/>
            <a:ext cx="3822189" cy="1899912"/>
          </a:xfrm>
        </p:spPr>
        <p:txBody>
          <a:bodyPr>
            <a:normAutofit/>
          </a:bodyPr>
          <a:lstStyle/>
          <a:p>
            <a:r>
              <a:rPr lang="en-US" dirty="0"/>
              <a:t>Responding to Failures</a:t>
            </a:r>
          </a:p>
        </p:txBody>
      </p:sp>
      <p:sp>
        <p:nvSpPr>
          <p:cNvPr id="4" name="Slide Number Placeholder 3">
            <a:extLst>
              <a:ext uri="{FF2B5EF4-FFF2-40B4-BE49-F238E27FC236}">
                <a16:creationId xmlns:a16="http://schemas.microsoft.com/office/drawing/2014/main" id="{162A3BDE-BBD8-AD44-8B18-9EF99A4EB046}"/>
              </a:ext>
            </a:extLst>
          </p:cNvPr>
          <p:cNvSpPr>
            <a:spLocks noGrp="1"/>
          </p:cNvSpPr>
          <p:nvPr>
            <p:ph type="sldNum" sz="quarter" idx="12"/>
          </p:nvPr>
        </p:nvSpPr>
        <p:spPr>
          <a:xfrm>
            <a:off x="8610600" y="6356350"/>
            <a:ext cx="2743200" cy="365125"/>
          </a:xfrm>
        </p:spPr>
        <p:txBody>
          <a:bodyPr>
            <a:normAutofit/>
          </a:bodyPr>
          <a:lstStyle/>
          <a:p>
            <a:pPr>
              <a:spcAft>
                <a:spcPts val="600"/>
              </a:spcAft>
            </a:pPr>
            <a:fld id="{20F37917-FD3A-4669-9018-DA04BCDD3D75}" type="slidenum">
              <a:rPr lang="en-US" smtClean="0">
                <a:solidFill>
                  <a:srgbClr val="FFFFFF"/>
                </a:solidFill>
              </a:rPr>
              <a:pPr>
                <a:spcAft>
                  <a:spcPts val="600"/>
                </a:spcAft>
              </a:pPr>
              <a:t>24</a:t>
            </a:fld>
            <a:endParaRPr lang="en-US">
              <a:solidFill>
                <a:srgbClr val="FFFFFF"/>
              </a:solidFill>
            </a:endParaRPr>
          </a:p>
        </p:txBody>
      </p:sp>
      <p:sp>
        <p:nvSpPr>
          <p:cNvPr id="5" name="TextBox 4">
            <a:extLst>
              <a:ext uri="{FF2B5EF4-FFF2-40B4-BE49-F238E27FC236}">
                <a16:creationId xmlns:a16="http://schemas.microsoft.com/office/drawing/2014/main" id="{29A46754-4E9F-9A40-B388-87893BECD56B}"/>
              </a:ext>
            </a:extLst>
          </p:cNvPr>
          <p:cNvSpPr txBox="1"/>
          <p:nvPr/>
        </p:nvSpPr>
        <p:spPr>
          <a:xfrm>
            <a:off x="838200" y="2423155"/>
            <a:ext cx="4253989" cy="4115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2200" dirty="0">
                <a:solidFill>
                  <a:schemeClr val="tx1"/>
                </a:solidFill>
              </a:rPr>
              <a:t>In software, in humans, and in processes.</a:t>
            </a:r>
          </a:p>
          <a:p>
            <a:pPr algn="l"/>
            <a:endParaRPr lang="en-US" sz="2200" dirty="0">
              <a:solidFill>
                <a:schemeClr val="tx1"/>
              </a:solidFill>
            </a:endParaRPr>
          </a:p>
          <a:p>
            <a:pPr algn="l"/>
            <a:r>
              <a:rPr lang="en-US" sz="2200" dirty="0">
                <a:solidFill>
                  <a:schemeClr val="tx1"/>
                </a:solidFill>
              </a:rPr>
              <a:t>How do we learn:</a:t>
            </a:r>
          </a:p>
          <a:p>
            <a:pPr marL="457200" indent="-457200">
              <a:buFont typeface="Arial" panose="020B0604020202020204" pitchFamily="34" charset="0"/>
              <a:buChar char="•"/>
            </a:pPr>
            <a:r>
              <a:rPr lang="en-US" sz="2200" dirty="0">
                <a:solidFill>
                  <a:schemeClr val="tx1"/>
                </a:solidFill>
              </a:rPr>
              <a:t>What went well?</a:t>
            </a:r>
          </a:p>
          <a:p>
            <a:pPr marL="457200" indent="-457200">
              <a:buFont typeface="Arial" panose="020B0604020202020204" pitchFamily="34" charset="0"/>
              <a:buChar char="•"/>
            </a:pPr>
            <a:r>
              <a:rPr lang="en-US" sz="2200" dirty="0">
                <a:solidFill>
                  <a:schemeClr val="tx1"/>
                </a:solidFill>
              </a:rPr>
              <a:t>What went wrong?</a:t>
            </a:r>
          </a:p>
          <a:p>
            <a:pPr marL="457200" indent="-457200">
              <a:buFont typeface="Arial" panose="020B0604020202020204" pitchFamily="34" charset="0"/>
              <a:buChar char="•"/>
            </a:pPr>
            <a:r>
              <a:rPr lang="en-US" sz="2200" dirty="0">
                <a:solidFill>
                  <a:schemeClr val="tx1"/>
                </a:solidFill>
              </a:rPr>
              <a:t>Where we got lucky?</a:t>
            </a:r>
          </a:p>
          <a:p>
            <a:pPr marL="457200" indent="-457200">
              <a:buFont typeface="Arial" panose="020B0604020202020204" pitchFamily="34" charset="0"/>
              <a:buChar char="•"/>
            </a:pPr>
            <a:r>
              <a:rPr lang="en-US" sz="2200" dirty="0">
                <a:solidFill>
                  <a:schemeClr val="tx1"/>
                </a:solidFill>
              </a:rPr>
              <a:t>How do we prevent it from happening again?</a:t>
            </a:r>
          </a:p>
          <a:p>
            <a:pPr algn="l"/>
            <a:endParaRPr lang="en-US" sz="2200" dirty="0">
              <a:solidFill>
                <a:schemeClr val="tx1"/>
              </a:solidFill>
            </a:endParaRPr>
          </a:p>
        </p:txBody>
      </p:sp>
    </p:spTree>
    <p:extLst>
      <p:ext uri="{BB962C8B-B14F-4D97-AF65-F5344CB8AC3E}">
        <p14:creationId xmlns:p14="http://schemas.microsoft.com/office/powerpoint/2010/main" val="1349226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How Not to Respond to Failures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pPr marL="514350" indent="-514350">
              <a:buFont typeface="+mj-lt"/>
              <a:buAutoNum type="arabicPeriod"/>
            </a:pPr>
            <a:r>
              <a:rPr lang="en-US" dirty="0"/>
              <a:t>Some engineer contributes to failure or incident</a:t>
            </a:r>
          </a:p>
          <a:p>
            <a:pPr marL="514350" indent="-514350">
              <a:buFont typeface="+mj-lt"/>
              <a:buAutoNum type="arabicPeriod"/>
            </a:pPr>
            <a:r>
              <a:rPr lang="en-US" dirty="0"/>
              <a:t>Engineer is punished/shamed/blamed/retrained</a:t>
            </a:r>
          </a:p>
          <a:p>
            <a:pPr marL="514350" indent="-514350">
              <a:buFont typeface="+mj-lt"/>
              <a:buAutoNum type="arabicPeriod"/>
            </a:pPr>
            <a:r>
              <a:rPr lang="en-US" dirty="0"/>
              <a:t>Engineers as a whole become silent on details to management to avoid being scapegoated</a:t>
            </a:r>
          </a:p>
          <a:p>
            <a:pPr marL="514350" indent="-514350">
              <a:buFont typeface="+mj-lt"/>
              <a:buAutoNum type="arabicPeriod"/>
            </a:pPr>
            <a:r>
              <a:rPr lang="en-US" dirty="0"/>
              <a:t>Management becomes less informed about what actually is happening, do not actually find/fix root causes of incidents</a:t>
            </a:r>
          </a:p>
          <a:p>
            <a:pPr marL="514350" indent="-514350">
              <a:buFont typeface="+mj-lt"/>
              <a:buAutoNum type="arabicPeriod"/>
            </a:pPr>
            <a:r>
              <a:rPr lang="en-US" dirty="0"/>
              <a:t>Process repeats, amplifying every time</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25</a:t>
            </a:fld>
            <a:endParaRPr lang="en-US"/>
          </a:p>
        </p:txBody>
      </p:sp>
    </p:spTree>
    <p:extLst>
      <p:ext uri="{BB962C8B-B14F-4D97-AF65-F5344CB8AC3E}">
        <p14:creationId xmlns:p14="http://schemas.microsoft.com/office/powerpoint/2010/main" val="201234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Blameless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What actions did you take at the time?</a:t>
            </a:r>
          </a:p>
          <a:p>
            <a:r>
              <a:rPr lang="en-US" dirty="0"/>
              <a:t>What effects did you observe at the time?</a:t>
            </a:r>
          </a:p>
          <a:p>
            <a:r>
              <a:rPr lang="en-US" dirty="0"/>
              <a:t>What were the expectations that you had?</a:t>
            </a:r>
          </a:p>
          <a:p>
            <a:r>
              <a:rPr lang="en-US" dirty="0"/>
              <a:t>What assumptions did you make?</a:t>
            </a:r>
          </a:p>
          <a:p>
            <a:r>
              <a:rPr lang="en-US" dirty="0"/>
              <a:t>What is your understanding of the timeline of events as they occurred?</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26</a:t>
            </a:fld>
            <a:endParaRPr lang="en-US"/>
          </a:p>
        </p:txBody>
      </p:sp>
    </p:spTree>
    <p:extLst>
      <p:ext uri="{BB962C8B-B14F-4D97-AF65-F5344CB8AC3E}">
        <p14:creationId xmlns:p14="http://schemas.microsoft.com/office/powerpoint/2010/main" val="402530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27</a:t>
            </a:fld>
            <a:endParaRPr lang="en-US"/>
          </a:p>
        </p:txBody>
      </p:sp>
      <p:pic>
        <p:nvPicPr>
          <p:cNvPr id="9" name="Picture 8">
            <a:extLst>
              <a:ext uri="{FF2B5EF4-FFF2-40B4-BE49-F238E27FC236}">
                <a16:creationId xmlns:a16="http://schemas.microsoft.com/office/drawing/2014/main" id="{32E83CFC-473E-7048-BE58-45542B2B4CE1}"/>
              </a:ext>
            </a:extLst>
          </p:cNvPr>
          <p:cNvPicPr>
            <a:picLocks noChangeAspect="1"/>
          </p:cNvPicPr>
          <p:nvPr/>
        </p:nvPicPr>
        <p:blipFill>
          <a:blip r:embed="rId3"/>
          <a:stretch>
            <a:fillRect/>
          </a:stretch>
        </p:blipFill>
        <p:spPr>
          <a:xfrm>
            <a:off x="1546500" y="0"/>
            <a:ext cx="9099000" cy="6858000"/>
          </a:xfrm>
          <a:prstGeom prst="rect">
            <a:avLst/>
          </a:prstGeom>
        </p:spPr>
      </p:pic>
      <p:sp>
        <p:nvSpPr>
          <p:cNvPr id="6" name="TextBox 5">
            <a:extLst>
              <a:ext uri="{FF2B5EF4-FFF2-40B4-BE49-F238E27FC236}">
                <a16:creationId xmlns:a16="http://schemas.microsoft.com/office/drawing/2014/main" id="{8B771449-30BB-744F-B881-49A9EE60C8A2}"/>
              </a:ext>
            </a:extLst>
          </p:cNvPr>
          <p:cNvSpPr txBox="1"/>
          <p:nvPr/>
        </p:nvSpPr>
        <p:spPr>
          <a:xfrm>
            <a:off x="7763934" y="6356350"/>
            <a:ext cx="6096000"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defRPr u="none"/>
            </a:pPr>
            <a:r>
              <a:rPr lang="en-US" u="sng" dirty="0">
                <a:hlinkClick r:id="rId4"/>
              </a:rPr>
              <a:t>Google’s Example Postmortem</a:t>
            </a:r>
          </a:p>
        </p:txBody>
      </p:sp>
      <p:pic>
        <p:nvPicPr>
          <p:cNvPr id="12" name="Picture 11">
            <a:extLst>
              <a:ext uri="{FF2B5EF4-FFF2-40B4-BE49-F238E27FC236}">
                <a16:creationId xmlns:a16="http://schemas.microsoft.com/office/drawing/2014/main" id="{C76B803A-5062-FF47-891A-11AD6A195E58}"/>
              </a:ext>
            </a:extLst>
          </p:cNvPr>
          <p:cNvPicPr>
            <a:picLocks noChangeAspect="1"/>
          </p:cNvPicPr>
          <p:nvPr/>
        </p:nvPicPr>
        <p:blipFill>
          <a:blip r:embed="rId5"/>
          <a:stretch>
            <a:fillRect/>
          </a:stretch>
        </p:blipFill>
        <p:spPr>
          <a:xfrm>
            <a:off x="1398141" y="132318"/>
            <a:ext cx="7566917" cy="6858000"/>
          </a:xfrm>
          <a:prstGeom prst="rect">
            <a:avLst/>
          </a:prstGeom>
        </p:spPr>
      </p:pic>
      <p:pic>
        <p:nvPicPr>
          <p:cNvPr id="13" name="Picture 12">
            <a:extLst>
              <a:ext uri="{FF2B5EF4-FFF2-40B4-BE49-F238E27FC236}">
                <a16:creationId xmlns:a16="http://schemas.microsoft.com/office/drawing/2014/main" id="{9C4B116D-675F-A147-81EE-0DBAD56F71BF}"/>
              </a:ext>
            </a:extLst>
          </p:cNvPr>
          <p:cNvPicPr>
            <a:picLocks noChangeAspect="1"/>
          </p:cNvPicPr>
          <p:nvPr/>
        </p:nvPicPr>
        <p:blipFill>
          <a:blip r:embed="rId6"/>
          <a:stretch>
            <a:fillRect/>
          </a:stretch>
        </p:blipFill>
        <p:spPr>
          <a:xfrm>
            <a:off x="246508" y="0"/>
            <a:ext cx="10784584" cy="6858000"/>
          </a:xfrm>
          <a:prstGeom prst="rect">
            <a:avLst/>
          </a:prstGeom>
        </p:spPr>
      </p:pic>
    </p:spTree>
    <p:extLst>
      <p:ext uri="{BB962C8B-B14F-4D97-AF65-F5344CB8AC3E}">
        <p14:creationId xmlns:p14="http://schemas.microsoft.com/office/powerpoint/2010/main" val="10364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6E81-A0CB-C447-8F91-C36B0067FF4D}"/>
              </a:ext>
            </a:extLst>
          </p:cNvPr>
          <p:cNvSpPr>
            <a:spLocks noGrp="1"/>
          </p:cNvSpPr>
          <p:nvPr>
            <p:ph type="title"/>
          </p:nvPr>
        </p:nvSpPr>
        <p:spPr/>
        <p:txBody>
          <a:bodyPr/>
          <a:lstStyle/>
          <a:p>
            <a:r>
              <a:rPr lang="en-US" dirty="0"/>
              <a:t>Blameless Post-Mortems: Real World Example</a:t>
            </a:r>
          </a:p>
        </p:txBody>
      </p:sp>
      <p:sp>
        <p:nvSpPr>
          <p:cNvPr id="3" name="Content Placeholder 2">
            <a:extLst>
              <a:ext uri="{FF2B5EF4-FFF2-40B4-BE49-F238E27FC236}">
                <a16:creationId xmlns:a16="http://schemas.microsoft.com/office/drawing/2014/main" id="{81668A40-1C61-9547-B7EE-4064DB0352D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0E0107-56E6-0E45-8B96-CDB9C6E1310B}"/>
              </a:ext>
            </a:extLst>
          </p:cNvPr>
          <p:cNvSpPr>
            <a:spLocks noGrp="1"/>
          </p:cNvSpPr>
          <p:nvPr>
            <p:ph type="sldNum" sz="quarter" idx="12"/>
          </p:nvPr>
        </p:nvSpPr>
        <p:spPr/>
        <p:txBody>
          <a:bodyPr/>
          <a:lstStyle/>
          <a:p>
            <a:fld id="{20F37917-FD3A-4669-9018-DA04BCDD3D75}" type="slidenum">
              <a:rPr lang="en-US" smtClean="0"/>
              <a:t>28</a:t>
            </a:fld>
            <a:endParaRPr lang="en-US"/>
          </a:p>
        </p:txBody>
      </p:sp>
      <p:pic>
        <p:nvPicPr>
          <p:cNvPr id="5" name="Picture 4">
            <a:extLst>
              <a:ext uri="{FF2B5EF4-FFF2-40B4-BE49-F238E27FC236}">
                <a16:creationId xmlns:a16="http://schemas.microsoft.com/office/drawing/2014/main" id="{009282BA-818C-154E-87AB-E33ED29E5A91}"/>
              </a:ext>
            </a:extLst>
          </p:cNvPr>
          <p:cNvPicPr>
            <a:picLocks noChangeAspect="1"/>
          </p:cNvPicPr>
          <p:nvPr/>
        </p:nvPicPr>
        <p:blipFill>
          <a:blip r:embed="rId3"/>
          <a:stretch>
            <a:fillRect/>
          </a:stretch>
        </p:blipFill>
        <p:spPr>
          <a:xfrm>
            <a:off x="984133" y="1500160"/>
            <a:ext cx="9990663" cy="6701658"/>
          </a:xfrm>
          <a:prstGeom prst="rect">
            <a:avLst/>
          </a:prstGeom>
        </p:spPr>
      </p:pic>
    </p:spTree>
    <p:extLst>
      <p:ext uri="{BB962C8B-B14F-4D97-AF65-F5344CB8AC3E}">
        <p14:creationId xmlns:p14="http://schemas.microsoft.com/office/powerpoint/2010/main" val="3388319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Conducting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Apply this technique after any event you would like to avoid in the future</a:t>
            </a:r>
          </a:p>
          <a:p>
            <a:r>
              <a:rPr lang="en-US" dirty="0"/>
              <a:t>Apply this to technical and non-technical events</a:t>
            </a:r>
          </a:p>
          <a:p>
            <a:r>
              <a:rPr lang="en-US" dirty="0"/>
              <a:t>Focus on improvement, resilience, and collaboration: what could any of the actors have done better?</a:t>
            </a:r>
          </a:p>
          <a:p>
            <a:r>
              <a:rPr lang="en-US" dirty="0">
                <a:hlinkClick r:id="rId3"/>
              </a:rPr>
              <a:t>Google’s generic postmortem template</a:t>
            </a:r>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29</a:t>
            </a:fld>
            <a:endParaRPr lang="en-US"/>
          </a:p>
        </p:txBody>
      </p:sp>
    </p:spTree>
    <p:extLst>
      <p:ext uri="{BB962C8B-B14F-4D97-AF65-F5344CB8AC3E}">
        <p14:creationId xmlns:p14="http://schemas.microsoft.com/office/powerpoint/2010/main" val="1235026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small teams are effective for agile processes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3</a:t>
            </a:fld>
            <a:endParaRPr lang="en-US"/>
          </a:p>
        </p:txBody>
      </p:sp>
    </p:spTree>
    <p:extLst>
      <p:ext uri="{BB962C8B-B14F-4D97-AF65-F5344CB8AC3E}">
        <p14:creationId xmlns:p14="http://schemas.microsoft.com/office/powerpoint/2010/main" val="3019279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small teams are effective for agile processes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30</a:t>
            </a:fld>
            <a:endParaRPr lang="en-US"/>
          </a:p>
        </p:txBody>
      </p:sp>
    </p:spTree>
    <p:extLst>
      <p:ext uri="{BB962C8B-B14F-4D97-AF65-F5344CB8AC3E}">
        <p14:creationId xmlns:p14="http://schemas.microsoft.com/office/powerpoint/2010/main" val="169498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17B6-7994-5149-9B38-5033FABE8403}"/>
              </a:ext>
            </a:extLst>
          </p:cNvPr>
          <p:cNvSpPr>
            <a:spLocks noGrp="1"/>
          </p:cNvSpPr>
          <p:nvPr>
            <p:ph type="title"/>
          </p:nvPr>
        </p:nvSpPr>
        <p:spPr/>
        <p:txBody>
          <a:bodyPr/>
          <a:lstStyle/>
          <a:p>
            <a:r>
              <a:rPr lang="en-US" dirty="0"/>
              <a:t>Why Teams? “The 10x Engineer”</a:t>
            </a:r>
          </a:p>
        </p:txBody>
      </p:sp>
      <p:sp>
        <p:nvSpPr>
          <p:cNvPr id="4" name="Slide Number Placeholder 3">
            <a:extLst>
              <a:ext uri="{FF2B5EF4-FFF2-40B4-BE49-F238E27FC236}">
                <a16:creationId xmlns:a16="http://schemas.microsoft.com/office/drawing/2014/main" id="{D5591106-8332-984E-8829-058D2ED8F31C}"/>
              </a:ext>
            </a:extLst>
          </p:cNvPr>
          <p:cNvSpPr>
            <a:spLocks noGrp="1"/>
          </p:cNvSpPr>
          <p:nvPr>
            <p:ph type="sldNum" sz="quarter" idx="12"/>
          </p:nvPr>
        </p:nvSpPr>
        <p:spPr/>
        <p:txBody>
          <a:bodyPr/>
          <a:lstStyle/>
          <a:p>
            <a:fld id="{20F37917-FD3A-4669-9018-DA04BCDD3D75}" type="slidenum">
              <a:rPr lang="en-US" smtClean="0"/>
              <a:t>4</a:t>
            </a:fld>
            <a:endParaRPr lang="en-US"/>
          </a:p>
        </p:txBody>
      </p:sp>
      <p:pic>
        <p:nvPicPr>
          <p:cNvPr id="5" name="s3f1ruepjhuz.jpg" descr="s3f1ruepjhuz.jpg">
            <a:extLst>
              <a:ext uri="{FF2B5EF4-FFF2-40B4-BE49-F238E27FC236}">
                <a16:creationId xmlns:a16="http://schemas.microsoft.com/office/drawing/2014/main" id="{7E44A1A7-B18F-9342-BD30-2D0F37C3D59E}"/>
              </a:ext>
            </a:extLst>
          </p:cNvPr>
          <p:cNvPicPr>
            <a:picLocks noChangeAspect="1"/>
          </p:cNvPicPr>
          <p:nvPr/>
        </p:nvPicPr>
        <p:blipFill>
          <a:blip r:embed="rId3"/>
          <a:stretch>
            <a:fillRect/>
          </a:stretch>
        </p:blipFill>
        <p:spPr>
          <a:xfrm>
            <a:off x="6086101" y="1762555"/>
            <a:ext cx="5080001" cy="4851401"/>
          </a:xfrm>
          <a:prstGeom prst="rect">
            <a:avLst/>
          </a:prstGeom>
          <a:ln w="12700">
            <a:miter lim="400000"/>
          </a:ln>
        </p:spPr>
      </p:pic>
      <p:pic>
        <p:nvPicPr>
          <p:cNvPr id="6" name="Image" descr="Image">
            <a:extLst>
              <a:ext uri="{FF2B5EF4-FFF2-40B4-BE49-F238E27FC236}">
                <a16:creationId xmlns:a16="http://schemas.microsoft.com/office/drawing/2014/main" id="{CE3AD1BD-B0FD-2949-846B-8BE0DF60F141}"/>
              </a:ext>
            </a:extLst>
          </p:cNvPr>
          <p:cNvPicPr>
            <a:picLocks noChangeAspect="1"/>
          </p:cNvPicPr>
          <p:nvPr/>
        </p:nvPicPr>
        <p:blipFill>
          <a:blip r:embed="rId4"/>
          <a:stretch>
            <a:fillRect/>
          </a:stretch>
        </p:blipFill>
        <p:spPr>
          <a:xfrm>
            <a:off x="1025899" y="2207055"/>
            <a:ext cx="3949701" cy="3962401"/>
          </a:xfrm>
          <a:prstGeom prst="rect">
            <a:avLst/>
          </a:prstGeom>
          <a:ln w="12700">
            <a:miter lim="400000"/>
          </a:ln>
        </p:spPr>
      </p:pic>
    </p:spTree>
    <p:extLst>
      <p:ext uri="{BB962C8B-B14F-4D97-AF65-F5344CB8AC3E}">
        <p14:creationId xmlns:p14="http://schemas.microsoft.com/office/powerpoint/2010/main" val="28142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Why Collaboration? Software Engineering Draws on Many Skills"/>
          <p:cNvSpPr txBox="1">
            <a:spLocks noGrp="1"/>
          </p:cNvSpPr>
          <p:nvPr>
            <p:ph type="title"/>
          </p:nvPr>
        </p:nvSpPr>
        <p:spPr>
          <a:prstGeom prst="rect">
            <a:avLst/>
          </a:prstGeom>
        </p:spPr>
        <p:txBody>
          <a:bodyPr>
            <a:normAutofit/>
          </a:bodyPr>
          <a:lstStyle>
            <a:lvl1pPr defTabSz="1682452">
              <a:defRPr sz="5865" spc="-117"/>
            </a:lvl1pPr>
          </a:lstStyle>
          <a:p>
            <a:r>
              <a:rPr sz="3600" dirty="0"/>
              <a:t>Why </a:t>
            </a:r>
            <a:r>
              <a:rPr lang="en-US" sz="3600" dirty="0"/>
              <a:t>Teams</a:t>
            </a:r>
            <a:r>
              <a:rPr sz="3600" dirty="0"/>
              <a:t>? Software Engineering Draws on Many Skills</a:t>
            </a:r>
          </a:p>
        </p:txBody>
      </p:sp>
      <p:sp>
        <p:nvSpPr>
          <p:cNvPr id="170" name="Nobody is an expert in everything"/>
          <p:cNvSpPr txBox="1">
            <a:spLocks noGrp="1"/>
          </p:cNvSpPr>
          <p:nvPr>
            <p:ph idx="1"/>
          </p:nvPr>
        </p:nvSpPr>
        <p:spPr>
          <a:prstGeom prst="rect">
            <a:avLst/>
          </a:prstGeom>
        </p:spPr>
        <p:txBody>
          <a:bodyPr/>
          <a:lstStyle/>
          <a:p>
            <a:r>
              <a:rPr lang="en-US" dirty="0"/>
              <a:t>Nobody is an expert in </a:t>
            </a:r>
            <a:r>
              <a:rPr lang="en-US" i="1" dirty="0"/>
              <a:t>everything:</a:t>
            </a:r>
            <a:endParaRPr lang="en-US" dirty="0"/>
          </a:p>
          <a:p>
            <a:pPr lvl="1"/>
            <a:r>
              <a:rPr lang="en-US" dirty="0"/>
              <a:t>Product management</a:t>
            </a:r>
          </a:p>
          <a:p>
            <a:pPr lvl="1"/>
            <a:r>
              <a:rPr lang="en-US" dirty="0"/>
              <a:t>Project management</a:t>
            </a:r>
          </a:p>
          <a:p>
            <a:pPr lvl="1"/>
            <a:r>
              <a:rPr lang="en-US" dirty="0"/>
              <a:t>System-level design and architecture</a:t>
            </a:r>
          </a:p>
          <a:p>
            <a:pPr lvl="1"/>
            <a:r>
              <a:rPr lang="en-US" dirty="0"/>
              <a:t>Unit-level design</a:t>
            </a:r>
          </a:p>
          <a:p>
            <a:pPr lvl="1"/>
            <a:r>
              <a:rPr lang="en-US" dirty="0"/>
              <a:t>Development</a:t>
            </a:r>
          </a:p>
          <a:p>
            <a:pPr lvl="1"/>
            <a:r>
              <a:rPr lang="en-US" dirty="0"/>
              <a:t>Testing</a:t>
            </a:r>
          </a:p>
          <a:p>
            <a:pPr lvl="1"/>
            <a:r>
              <a:rPr lang="en-US" dirty="0"/>
              <a:t>Operations</a:t>
            </a:r>
          </a:p>
          <a:p>
            <a:pPr lvl="1"/>
            <a:r>
              <a:rPr lang="en-US" dirty="0"/>
              <a:t>Maintenance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olenka-kotyk-9TUkYXQKXec-unsplash.jpg" descr="olenka-kotyk-9TUkYXQKXec-unsplash.jpg"/>
          <p:cNvPicPr>
            <a:picLocks noChangeAspect="1"/>
          </p:cNvPicPr>
          <p:nvPr/>
        </p:nvPicPr>
        <p:blipFill>
          <a:blip r:embed="rId3"/>
          <a:stretch>
            <a:fillRect/>
          </a:stretch>
        </p:blipFill>
        <p:spPr>
          <a:xfrm>
            <a:off x="-255792" y="-1611590"/>
            <a:ext cx="12958165" cy="8638777"/>
          </a:xfrm>
          <a:prstGeom prst="rect">
            <a:avLst/>
          </a:prstGeom>
          <a:ln w="12700">
            <a:miter lim="400000"/>
          </a:ln>
        </p:spPr>
      </p:pic>
      <p:sp>
        <p:nvSpPr>
          <p:cNvPr id="148" name="Title 1"/>
          <p:cNvSpPr txBox="1">
            <a:spLocks noGrp="1"/>
          </p:cNvSpPr>
          <p:nvPr>
            <p:ph type="title"/>
          </p:nvPr>
        </p:nvSpPr>
        <p:spPr>
          <a:prstGeom prst="rect">
            <a:avLst/>
          </a:prstGeom>
        </p:spPr>
        <p:txBody>
          <a:bodyPr>
            <a:normAutofit/>
          </a:bodyPr>
          <a:lstStyle>
            <a:lvl1pPr defTabSz="2438337"/>
          </a:lstStyle>
          <a:p>
            <a:r>
              <a:rPr sz="4000" dirty="0">
                <a:highlight>
                  <a:srgbClr val="C0C0C0"/>
                </a:highlight>
              </a:rPr>
              <a:t>Why </a:t>
            </a:r>
            <a:r>
              <a:rPr lang="en-US" sz="4000" dirty="0">
                <a:highlight>
                  <a:srgbClr val="C0C0C0"/>
                </a:highlight>
              </a:rPr>
              <a:t>Teams</a:t>
            </a:r>
            <a:r>
              <a:rPr sz="4000" dirty="0">
                <a:highlight>
                  <a:srgbClr val="C0C0C0"/>
                </a:highlight>
              </a:rPr>
              <a:t>? The Bus Factor</a:t>
            </a:r>
          </a:p>
        </p:txBody>
      </p:sp>
      <p:sp>
        <p:nvSpPr>
          <p:cNvPr id="149" name="Content Placeholder 2"/>
          <p:cNvSpPr txBox="1">
            <a:spLocks noGrp="1"/>
          </p:cNvSpPr>
          <p:nvPr>
            <p:ph type="body" idx="1"/>
          </p:nvPr>
        </p:nvSpPr>
        <p:spPr>
          <a:prstGeom prst="rect">
            <a:avLst/>
          </a:prstGeom>
        </p:spPr>
        <p:txBody>
          <a:bodyPr>
            <a:normAutofit/>
          </a:bodyPr>
          <a:lstStyle/>
          <a:p>
            <a:pPr marL="0" indent="0">
              <a:buNone/>
              <a:defRPr sz="4400"/>
            </a:pPr>
            <a:r>
              <a:rPr dirty="0">
                <a:highlight>
                  <a:srgbClr val="C0C0C0"/>
                </a:highlight>
              </a:rPr>
              <a:t>Even if one person </a:t>
            </a:r>
            <a:r>
              <a:rPr i="1" dirty="0">
                <a:highlight>
                  <a:srgbClr val="C0C0C0"/>
                </a:highlight>
              </a:rPr>
              <a:t>can</a:t>
            </a:r>
            <a:r>
              <a:rPr dirty="0">
                <a:highlight>
                  <a:srgbClr val="C0C0C0"/>
                </a:highlight>
              </a:rPr>
              <a:t> own all of a project, they shouldn’t be relied to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6F48-D992-5445-A739-D9BF0116791B}"/>
              </a:ext>
            </a:extLst>
          </p:cNvPr>
          <p:cNvSpPr>
            <a:spLocks noGrp="1"/>
          </p:cNvSpPr>
          <p:nvPr>
            <p:ph type="title"/>
          </p:nvPr>
        </p:nvSpPr>
        <p:spPr/>
        <p:txBody>
          <a:bodyPr/>
          <a:lstStyle/>
          <a:p>
            <a:r>
              <a:rPr lang="en-US" dirty="0"/>
              <a:t>Teams are hard: Brooks’ Law</a:t>
            </a:r>
          </a:p>
        </p:txBody>
      </p:sp>
      <p:sp>
        <p:nvSpPr>
          <p:cNvPr id="4" name="Slide Number Placeholder 3">
            <a:extLst>
              <a:ext uri="{FF2B5EF4-FFF2-40B4-BE49-F238E27FC236}">
                <a16:creationId xmlns:a16="http://schemas.microsoft.com/office/drawing/2014/main" id="{DF8B37BF-FFCD-2A4F-8597-1C76F00E0826}"/>
              </a:ext>
            </a:extLst>
          </p:cNvPr>
          <p:cNvSpPr>
            <a:spLocks noGrp="1"/>
          </p:cNvSpPr>
          <p:nvPr>
            <p:ph type="sldNum" sz="quarter" idx="12"/>
          </p:nvPr>
        </p:nvSpPr>
        <p:spPr/>
        <p:txBody>
          <a:bodyPr/>
          <a:lstStyle/>
          <a:p>
            <a:fld id="{20F37917-FD3A-4669-9018-DA04BCDD3D75}" type="slidenum">
              <a:rPr lang="en-US" smtClean="0"/>
              <a:t>7</a:t>
            </a:fld>
            <a:endParaRPr lang="en-US"/>
          </a:p>
        </p:txBody>
      </p:sp>
      <p:sp>
        <p:nvSpPr>
          <p:cNvPr id="5" name="“Adding manpower to a late software project makes it later”">
            <a:extLst>
              <a:ext uri="{FF2B5EF4-FFF2-40B4-BE49-F238E27FC236}">
                <a16:creationId xmlns:a16="http://schemas.microsoft.com/office/drawing/2014/main" id="{72AC9103-DE31-5B48-B002-C569696D3032}"/>
              </a:ext>
            </a:extLst>
          </p:cNvPr>
          <p:cNvSpPr txBox="1"/>
          <p:nvPr/>
        </p:nvSpPr>
        <p:spPr>
          <a:xfrm>
            <a:off x="1190810" y="2444554"/>
            <a:ext cx="6098562" cy="1432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638923" indent="-469900" algn="l">
              <a:lnSpc>
                <a:spcPct val="90000"/>
              </a:lnSpc>
              <a:defRPr sz="6700" spc="-133">
                <a:solidFill>
                  <a:srgbClr val="000000"/>
                </a:solidFill>
                <a:latin typeface="Helvetica Neue Medium"/>
                <a:ea typeface="Helvetica Neue Medium"/>
                <a:cs typeface="Helvetica Neue Medium"/>
                <a:sym typeface="Helvetica Neue Medium"/>
              </a:defRPr>
            </a:lvl1pPr>
          </a:lstStyle>
          <a:p>
            <a:r>
              <a:rPr sz="3200" dirty="0">
                <a:latin typeface="Verdana" panose="020B0604030504040204" pitchFamily="34" charset="0"/>
                <a:ea typeface="Verdana" panose="020B0604030504040204" pitchFamily="34" charset="0"/>
                <a:cs typeface="Verdana" panose="020B0604030504040204" pitchFamily="34" charset="0"/>
              </a:rPr>
              <a:t>“Adding manpower to a late software project makes it later”</a:t>
            </a:r>
          </a:p>
        </p:txBody>
      </p:sp>
      <p:pic>
        <p:nvPicPr>
          <p:cNvPr id="6" name="Image" descr="Image">
            <a:extLst>
              <a:ext uri="{FF2B5EF4-FFF2-40B4-BE49-F238E27FC236}">
                <a16:creationId xmlns:a16="http://schemas.microsoft.com/office/drawing/2014/main" id="{26986328-D2C5-0045-98F6-16842DAD49C6}"/>
              </a:ext>
            </a:extLst>
          </p:cNvPr>
          <p:cNvPicPr>
            <a:picLocks noChangeAspect="1"/>
          </p:cNvPicPr>
          <p:nvPr/>
        </p:nvPicPr>
        <p:blipFill>
          <a:blip r:embed="rId3"/>
          <a:stretch>
            <a:fillRect/>
          </a:stretch>
        </p:blipFill>
        <p:spPr>
          <a:xfrm>
            <a:off x="8876703" y="1583802"/>
            <a:ext cx="2771926" cy="4157889"/>
          </a:xfrm>
          <a:prstGeom prst="rect">
            <a:avLst/>
          </a:prstGeom>
          <a:ln w="12700">
            <a:miter lim="400000"/>
          </a:ln>
        </p:spPr>
      </p:pic>
      <p:sp>
        <p:nvSpPr>
          <p:cNvPr id="7" name="Fred Brooks, 1975">
            <a:extLst>
              <a:ext uri="{FF2B5EF4-FFF2-40B4-BE49-F238E27FC236}">
                <a16:creationId xmlns:a16="http://schemas.microsoft.com/office/drawing/2014/main" id="{9E25AD8C-C4D6-7846-BEF9-3FE5556E59A1}"/>
              </a:ext>
            </a:extLst>
          </p:cNvPr>
          <p:cNvSpPr txBox="1"/>
          <p:nvPr/>
        </p:nvSpPr>
        <p:spPr>
          <a:xfrm>
            <a:off x="5280937" y="3697352"/>
            <a:ext cx="200843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3200" b="1">
                <a:solidFill>
                  <a:srgbClr val="000000"/>
                </a:solidFill>
              </a:defRPr>
            </a:lvl1pPr>
          </a:lstStyle>
          <a:p>
            <a:r>
              <a:rPr sz="2000" b="0" dirty="0"/>
              <a:t>Fred Brooks, 1975</a:t>
            </a:r>
          </a:p>
        </p:txBody>
      </p:sp>
    </p:spTree>
    <p:extLst>
      <p:ext uri="{BB962C8B-B14F-4D97-AF65-F5344CB8AC3E}">
        <p14:creationId xmlns:p14="http://schemas.microsoft.com/office/powerpoint/2010/main" val="23516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What goes wrong with teams in software development?</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lstStyle/>
          <a:p>
            <a:r>
              <a:rPr lang="en-US" dirty="0"/>
              <a:t>How do you structure teams effectively?</a:t>
            </a:r>
          </a:p>
          <a:p>
            <a:r>
              <a:rPr lang="en-US" dirty="0"/>
              <a:t>How do you encourage teams to share knowledge and collaborate?</a:t>
            </a:r>
          </a:p>
          <a:p>
            <a:r>
              <a:rPr lang="en-US" dirty="0"/>
              <a:t>How do you encourage team-members to treat each other well?</a:t>
            </a:r>
          </a:p>
          <a:p>
            <a:r>
              <a:rPr lang="en-US" dirty="0"/>
              <a:t>How do you respond to failures?</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8</a:t>
            </a:fld>
            <a:endParaRPr lang="en-US"/>
          </a:p>
        </p:txBody>
      </p:sp>
    </p:spTree>
    <p:extLst>
      <p:ext uri="{BB962C8B-B14F-4D97-AF65-F5344CB8AC3E}">
        <p14:creationId xmlns:p14="http://schemas.microsoft.com/office/powerpoint/2010/main" val="100760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7E499-E703-3B43-9D3F-28149D25959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kern="1200" dirty="0">
                <a:solidFill>
                  <a:schemeClr val="tx1"/>
                </a:solidFill>
                <a:latin typeface="+mj-lt"/>
                <a:ea typeface="+mj-ea"/>
                <a:cs typeface="+mj-cs"/>
              </a:rPr>
              <a:t>How do we structure teams efficiently?</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rooks’ Law: “Adding manpower to a late software project makes it later”">
            <a:extLst>
              <a:ext uri="{FF2B5EF4-FFF2-40B4-BE49-F238E27FC236}">
                <a16:creationId xmlns:a16="http://schemas.microsoft.com/office/drawing/2014/main" id="{F75FE8F8-F3D9-6943-BFAF-3EF0DADDC8E3}"/>
              </a:ext>
            </a:extLst>
          </p:cNvPr>
          <p:cNvSpPr txBox="1"/>
          <p:nvPr/>
        </p:nvSpPr>
        <p:spPr>
          <a:xfrm>
            <a:off x="442913" y="2807208"/>
            <a:ext cx="4211383" cy="34107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rmAutofit/>
          </a:bodyPr>
          <a:lstStyle>
            <a:lvl1pPr marL="638923" indent="-469900" algn="l">
              <a:lnSpc>
                <a:spcPct val="90000"/>
              </a:lnSpc>
              <a:defRPr sz="5400" spc="-107">
                <a:solidFill>
                  <a:srgbClr val="000000"/>
                </a:solidFill>
                <a:latin typeface="Helvetica Neue Medium"/>
                <a:ea typeface="Helvetica Neue Medium"/>
                <a:cs typeface="Helvetica Neue Medium"/>
                <a:sym typeface="Helvetica Neue Medium"/>
              </a:defRPr>
            </a:lvl1pPr>
          </a:lstStyle>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Examining Brooks’ Law: “Adding manpower to a late software project makes it later”</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How many communication links are needed to finish a task?</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Self-organizing teams have proven more effective</a:t>
            </a:r>
          </a:p>
        </p:txBody>
      </p:sp>
      <p:pic>
        <p:nvPicPr>
          <p:cNvPr id="10" name="Picture 9" descr="A picture containing outdoor object, group, bunch, several&#10;&#10;Description automatically generated">
            <a:extLst>
              <a:ext uri="{FF2B5EF4-FFF2-40B4-BE49-F238E27FC236}">
                <a16:creationId xmlns:a16="http://schemas.microsoft.com/office/drawing/2014/main" id="{F2AC694F-561E-C142-95DD-358E2E0CA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1081737"/>
            <a:ext cx="6903720" cy="4694526"/>
          </a:xfrm>
          <a:prstGeom prst="rect">
            <a:avLst/>
          </a:prstGeom>
        </p:spPr>
      </p:pic>
      <p:sp>
        <p:nvSpPr>
          <p:cNvPr id="4" name="Slide Number Placeholder 3">
            <a:extLst>
              <a:ext uri="{FF2B5EF4-FFF2-40B4-BE49-F238E27FC236}">
                <a16:creationId xmlns:a16="http://schemas.microsoft.com/office/drawing/2014/main" id="{1D992CC3-2B6B-AC49-93FB-2311CEDCD7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0F37917-FD3A-4669-9018-DA04BCDD3D75}" type="slidenum">
              <a:rPr lang="en-US" smtClean="0"/>
              <a:pPr>
                <a:spcAft>
                  <a:spcPts val="600"/>
                </a:spcAft>
              </a:pPr>
              <a:t>9</a:t>
            </a:fld>
            <a:endParaRPr lang="en-US"/>
          </a:p>
        </p:txBody>
      </p:sp>
    </p:spTree>
    <p:extLst>
      <p:ext uri="{BB962C8B-B14F-4D97-AF65-F5344CB8AC3E}">
        <p14:creationId xmlns:p14="http://schemas.microsoft.com/office/powerpoint/2010/main" val="1985064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c821ae8-f056-45ab-af2c-3da3a6f682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81F73C7683554E83BE38E0D4E2FDE6" ma:contentTypeVersion="18" ma:contentTypeDescription="Create a new document." ma:contentTypeScope="" ma:versionID="609279cecc5330f5bfa75ce67382d8bd">
  <xsd:schema xmlns:xsd="http://www.w3.org/2001/XMLSchema" xmlns:xs="http://www.w3.org/2001/XMLSchema" xmlns:p="http://schemas.microsoft.com/office/2006/metadata/properties" xmlns:ns3="9be75026-339e-43ae-b8ea-eef57e376104" xmlns:ns4="1c821ae8-f056-45ab-af2c-3da3a6f6827d" targetNamespace="http://schemas.microsoft.com/office/2006/metadata/properties" ma:root="true" ma:fieldsID="7980bbac2d204d322b1a548d8ecbd33a" ns3:_="" ns4:_="">
    <xsd:import namespace="9be75026-339e-43ae-b8ea-eef57e376104"/>
    <xsd:import namespace="1c821ae8-f056-45ab-af2c-3da3a6f6827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SystemTags" minOccurs="0"/>
                <xsd:element ref="ns4:MediaServiceSearchPropertie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75026-339e-43ae-b8ea-eef57e37610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821ae8-f056-45ab-af2c-3da3a6f6827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A9995B-74F4-49A9-AA8D-5BD29CBCE93F}">
  <ds:schemaRefs>
    <ds:schemaRef ds:uri="http://schemas.microsoft.com/office/2006/metadata/properties"/>
    <ds:schemaRef ds:uri="http://schemas.microsoft.com/office/infopath/2007/PartnerControls"/>
    <ds:schemaRef ds:uri="1c821ae8-f056-45ab-af2c-3da3a6f6827d"/>
  </ds:schemaRefs>
</ds:datastoreItem>
</file>

<file path=customXml/itemProps2.xml><?xml version="1.0" encoding="utf-8"?>
<ds:datastoreItem xmlns:ds="http://schemas.openxmlformats.org/officeDocument/2006/customXml" ds:itemID="{CF37210E-7ED3-4900-9ABB-7DD12D1DD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75026-339e-43ae-b8ea-eef57e376104"/>
    <ds:schemaRef ds:uri="1c821ae8-f056-45ab-af2c-3da3a6f682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1F36A6-411A-4F57-982D-D392D9CD6BFA}">
  <ds:schemaRefs>
    <ds:schemaRef ds:uri="http://schemas.microsoft.com/sharepoint/v3/contenttype/forms"/>
  </ds:schemaRefs>
</ds:datastoreItem>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12738</TotalTime>
  <Words>5642</Words>
  <Application>Microsoft Office PowerPoint</Application>
  <PresentationFormat>Widescreen</PresentationFormat>
  <Paragraphs>434</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Calibri</vt:lpstr>
      <vt:lpstr>Verdana</vt:lpstr>
      <vt:lpstr>Calibri Light</vt:lpstr>
      <vt:lpstr>Arial</vt:lpstr>
      <vt:lpstr>Helvetica Neue</vt:lpstr>
      <vt:lpstr>Office Theme</vt:lpstr>
      <vt:lpstr>CS 4530: Fundamentals of Software Engineering Lesson 7.1: Teams</vt:lpstr>
      <vt:lpstr>software engineering must encompass 3 Ps:</vt:lpstr>
      <vt:lpstr>Learning Goals for this Lesson</vt:lpstr>
      <vt:lpstr>Why Teams? “The 10x Engineer”</vt:lpstr>
      <vt:lpstr>Why Teams? Software Engineering Draws on Many Skills</vt:lpstr>
      <vt:lpstr>Why Teams? The Bus Factor</vt:lpstr>
      <vt:lpstr>Teams are hard: Brooks’ Law</vt:lpstr>
      <vt:lpstr>What goes wrong with teams in software development?</vt:lpstr>
      <vt:lpstr>How do we structure teams efficiently?</vt:lpstr>
      <vt:lpstr>Facebook originally organized teams by platform each managed the app on their own platform only</vt:lpstr>
      <vt:lpstr>But they eventually switched to "product" teams…</vt:lpstr>
      <vt:lpstr>Good Teams create Intentional Opportunities for Knowledge Sharing</vt:lpstr>
      <vt:lpstr>“Two-Pizza” Teams make knowledge sharing easier</vt:lpstr>
      <vt:lpstr>Pair Programming is a Knowledge Sharing Activity</vt:lpstr>
      <vt:lpstr>Pair Programming Improves Tool Diffusion</vt:lpstr>
      <vt:lpstr>Code Review is a Knowledge Sharing Opportunity</vt:lpstr>
      <vt:lpstr>Scaling Communication linearly requires multiple channels</vt:lpstr>
      <vt:lpstr>Standardize and Document Best Practices</vt:lpstr>
      <vt:lpstr>Communicate Development Activities with Different Channels</vt:lpstr>
      <vt:lpstr>How do you encourage team members to treat each other well?</vt:lpstr>
      <vt:lpstr>Three Pillars of Social Skills</vt:lpstr>
      <vt:lpstr>HRT Example: Code Review</vt:lpstr>
      <vt:lpstr>HRT Example: Code Review</vt:lpstr>
      <vt:lpstr>Responding to Failures</vt:lpstr>
      <vt:lpstr>How Not to Respond to Failures</vt:lpstr>
      <vt:lpstr>Blameless Post-Mortems</vt:lpstr>
      <vt:lpstr>PowerPoint Presentation</vt:lpstr>
      <vt:lpstr>Blameless Post-Mortems: Real World Example</vt:lpstr>
      <vt:lpstr>Conducting Postmortems</vt:lpstr>
      <vt:lpstr>Learning Goals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Lesson 6.3: Teams</dc:title>
  <dc:creator>Mitchell Wand</dc:creator>
  <cp:lastModifiedBy>Bhutta, Adeel</cp:lastModifiedBy>
  <cp:revision>258</cp:revision>
  <dcterms:created xsi:type="dcterms:W3CDTF">2021-01-07T15:19:22Z</dcterms:created>
  <dcterms:modified xsi:type="dcterms:W3CDTF">2025-09-23T22:50:37Z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0x0101000281F73C7683554E83BE38E0D4E2FDE6</vt:lpwstr>
  </property>
</Properties>
</file>